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58" r:id="rId3"/>
    <p:sldId id="260" r:id="rId4"/>
    <p:sldId id="261" r:id="rId5"/>
    <p:sldId id="267" r:id="rId6"/>
    <p:sldId id="268" r:id="rId7"/>
    <p:sldId id="269" r:id="rId8"/>
    <p:sldId id="273" r:id="rId9"/>
    <p:sldId id="270" r:id="rId10"/>
    <p:sldId id="272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52" d="100"/>
          <a:sy n="52" d="100"/>
        </p:scale>
        <p:origin x="-1422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FD418-FD0F-AB42-96C5-3E6675DE42A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BA65-F463-914B-AA00-89CC6838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7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309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087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005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832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466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477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157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1646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696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259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2301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D9A0-1C60-4E6A-A2DA-61A6FC19D53A}" type="datetimeFigureOut">
              <a:rPr lang="vi-VN" smtClean="0"/>
              <a:t>06/01/2021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F600-B4A2-4628-AA2A-4BE228B8DC0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850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Nề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68" y="0"/>
            <a:ext cx="1226753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1130" y="870639"/>
            <a:ext cx="4532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1130" y="1778696"/>
            <a:ext cx="4622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2 + 5 + 7 =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3544" y="3902848"/>
            <a:ext cx="49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6 + 10 + 12 = ?</a:t>
            </a:r>
            <a:endParaRPr lang="en-US" sz="4800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2132" y="1778696"/>
            <a:ext cx="4937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2 + 2 + 2 + </a:t>
            </a:r>
            <a:r>
              <a:rPr lang="en-US" sz="3600" dirty="0" smtClean="0">
                <a:latin typeface="Bookman Old Style" panose="02050604050505020204" pitchFamily="18" charset="0"/>
              </a:rPr>
              <a:t>2 + 2 </a:t>
            </a:r>
            <a:r>
              <a:rPr lang="en-US" sz="3600" dirty="0">
                <a:latin typeface="Bookman Old Style" panose="02050604050505020204" pitchFamily="18" charset="0"/>
              </a:rPr>
              <a:t>=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84359" y="3902848"/>
            <a:ext cx="4937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Bookman Old Style" panose="02050604050505020204" pitchFamily="18" charset="0"/>
              </a:rPr>
              <a:t>3 + 9 + 8 + 7 = ?</a:t>
            </a:r>
            <a:endParaRPr lang="vi-VN" sz="4000" dirty="0"/>
          </a:p>
        </p:txBody>
      </p:sp>
    </p:spTree>
    <p:extLst>
      <p:ext uri="{BB962C8B-B14F-4D97-AF65-F5344CB8AC3E}">
        <p14:creationId xmlns:p14="http://schemas.microsoft.com/office/powerpoint/2010/main" val="910866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" y="0"/>
            <a:ext cx="12186872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695056" y="2770386"/>
            <a:ext cx="59907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r>
              <a:rPr lang="vi-VN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ruyền tin</a:t>
            </a:r>
            <a:endParaRPr lang="vi-VN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0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276547"/>
            <a:ext cx="9144000" cy="3649414"/>
          </a:xfrm>
        </p:spPr>
        <p:txBody>
          <a:bodyPr>
            <a:normAutofit/>
          </a:bodyPr>
          <a:lstStyle/>
          <a:p>
            <a:r>
              <a:rPr lang="en-US" sz="8000" u="sng" smtClean="0">
                <a:solidFill>
                  <a:schemeClr val="bg1"/>
                </a:solidFill>
                <a:latin typeface="Bookman Old Style" panose="02050604050505020204" pitchFamily="18" charset="0"/>
              </a:rPr>
              <a:t>TOÁN </a:t>
            </a:r>
            <a:r>
              <a:rPr lang="en-US" sz="8000" u="sng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en-US" sz="8000" u="sng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sz="7000" u="sng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Bài</a:t>
            </a:r>
            <a:r>
              <a:rPr lang="en-US" sz="7000" u="sng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:</a:t>
            </a:r>
            <a:r>
              <a:rPr lang="en-US" sz="7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PHÉP NHÂN</a:t>
            </a:r>
            <a:endParaRPr lang="vi-VN" sz="7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128" y="895927"/>
            <a:ext cx="956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Thứ</a:t>
            </a:r>
            <a:r>
              <a:rPr lang="en-US" sz="360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smtClean="0">
                <a:solidFill>
                  <a:schemeClr val="bg1"/>
                </a:solidFill>
                <a:latin typeface="Bookman Old Style" panose="02050604050505020204" pitchFamily="18" charset="0"/>
              </a:rPr>
              <a:t>hai</a:t>
            </a:r>
            <a:r>
              <a:rPr lang="en-US" sz="360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ngày</a:t>
            </a:r>
            <a:r>
              <a:rPr lang="en-US" sz="360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smtClean="0">
                <a:solidFill>
                  <a:schemeClr val="bg1"/>
                </a:solidFill>
                <a:latin typeface="Bookman Old Style" panose="02050604050505020204" pitchFamily="18" charset="0"/>
              </a:rPr>
              <a:t>11</a:t>
            </a:r>
            <a:r>
              <a:rPr lang="en-US" sz="360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tháng</a:t>
            </a:r>
            <a:r>
              <a:rPr lang="en-US" sz="360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smtClean="0">
                <a:solidFill>
                  <a:schemeClr val="bg1"/>
                </a:solidFill>
                <a:latin typeface="Bookman Old Style" panose="02050604050505020204" pitchFamily="18" charset="0"/>
              </a:rPr>
              <a:t>1 </a:t>
            </a:r>
            <a:r>
              <a:rPr lang="en-US" sz="360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năm</a:t>
            </a:r>
            <a:r>
              <a:rPr lang="en-US" sz="360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smtClean="0">
                <a:solidFill>
                  <a:schemeClr val="bg1"/>
                </a:solidFill>
                <a:latin typeface="Bookman Old Style" panose="02050604050505020204" pitchFamily="18" charset="0"/>
              </a:rPr>
              <a:t>2021</a:t>
            </a:r>
            <a:endParaRPr lang="vi-VN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03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864"/>
            <a:ext cx="12192000" cy="68838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34838" y="666411"/>
            <a:ext cx="496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 + 2 + 2 + </a:t>
            </a:r>
            <a:r>
              <a:rPr lang="en-US" sz="3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 + 2 </a:t>
            </a:r>
            <a:r>
              <a:rPr lang="en-US" sz="3200" b="1" dirty="0">
                <a:latin typeface="Bookman Old Style" panose="02050604050505020204" pitchFamily="18" charset="0"/>
              </a:rPr>
              <a:t>= </a:t>
            </a:r>
            <a:r>
              <a:rPr lang="en-US" sz="3200" b="1" dirty="0" smtClean="0">
                <a:latin typeface="Bookman Old Style" panose="02050604050505020204" pitchFamily="18" charset="0"/>
              </a:rPr>
              <a:t>10</a:t>
            </a:r>
            <a:endParaRPr lang="en-US" sz="3200" b="1" dirty="0">
              <a:latin typeface="Bookman Old Style" panose="020506040505050202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58449" y="1251186"/>
            <a:ext cx="2617940" cy="67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5-Point Star 16"/>
          <p:cNvSpPr/>
          <p:nvPr/>
        </p:nvSpPr>
        <p:spPr>
          <a:xfrm>
            <a:off x="1384125" y="1376635"/>
            <a:ext cx="726510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5-Point Star 17"/>
          <p:cNvSpPr/>
          <p:nvPr/>
        </p:nvSpPr>
        <p:spPr>
          <a:xfrm>
            <a:off x="2549046" y="1376635"/>
            <a:ext cx="751561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ectangle 18"/>
          <p:cNvSpPr/>
          <p:nvPr/>
        </p:nvSpPr>
        <p:spPr>
          <a:xfrm>
            <a:off x="1058449" y="2158059"/>
            <a:ext cx="2617940" cy="67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5-Point Star 19"/>
          <p:cNvSpPr/>
          <p:nvPr/>
        </p:nvSpPr>
        <p:spPr>
          <a:xfrm>
            <a:off x="1384125" y="2283508"/>
            <a:ext cx="726510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5-Point Star 20"/>
          <p:cNvSpPr/>
          <p:nvPr/>
        </p:nvSpPr>
        <p:spPr>
          <a:xfrm>
            <a:off x="2549046" y="2283508"/>
            <a:ext cx="751561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Rectangle 21"/>
          <p:cNvSpPr/>
          <p:nvPr/>
        </p:nvSpPr>
        <p:spPr>
          <a:xfrm>
            <a:off x="1058449" y="3064933"/>
            <a:ext cx="2617940" cy="67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5-Point Star 22"/>
          <p:cNvSpPr/>
          <p:nvPr/>
        </p:nvSpPr>
        <p:spPr>
          <a:xfrm>
            <a:off x="1384125" y="3190382"/>
            <a:ext cx="726510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5-Point Star 23"/>
          <p:cNvSpPr/>
          <p:nvPr/>
        </p:nvSpPr>
        <p:spPr>
          <a:xfrm>
            <a:off x="2549046" y="3190382"/>
            <a:ext cx="751561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Rectangle 24"/>
          <p:cNvSpPr/>
          <p:nvPr/>
        </p:nvSpPr>
        <p:spPr>
          <a:xfrm>
            <a:off x="1058449" y="3995262"/>
            <a:ext cx="2617940" cy="67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5-Point Star 25"/>
          <p:cNvSpPr/>
          <p:nvPr/>
        </p:nvSpPr>
        <p:spPr>
          <a:xfrm>
            <a:off x="1384125" y="4120711"/>
            <a:ext cx="726510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5-Point Star 26"/>
          <p:cNvSpPr/>
          <p:nvPr/>
        </p:nvSpPr>
        <p:spPr>
          <a:xfrm>
            <a:off x="2549046" y="4120711"/>
            <a:ext cx="751561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/>
          <p:cNvSpPr/>
          <p:nvPr/>
        </p:nvSpPr>
        <p:spPr>
          <a:xfrm>
            <a:off x="1042095" y="4925591"/>
            <a:ext cx="2617940" cy="67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5-Point Star 28"/>
          <p:cNvSpPr/>
          <p:nvPr/>
        </p:nvSpPr>
        <p:spPr>
          <a:xfrm>
            <a:off x="1367771" y="5051040"/>
            <a:ext cx="726510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5-Point Star 29"/>
          <p:cNvSpPr/>
          <p:nvPr/>
        </p:nvSpPr>
        <p:spPr>
          <a:xfrm>
            <a:off x="2532692" y="5051040"/>
            <a:ext cx="751561" cy="4255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35" name="Elbow Connector 34"/>
          <p:cNvCxnSpPr/>
          <p:nvPr/>
        </p:nvCxnSpPr>
        <p:spPr>
          <a:xfrm rot="5400000">
            <a:off x="5719091" y="1265248"/>
            <a:ext cx="1096721" cy="939802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114800" y="2165121"/>
            <a:ext cx="3365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68067" y="1211014"/>
            <a:ext cx="3848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PHÉP NHÂN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61254" y="2416628"/>
            <a:ext cx="496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 </a:t>
            </a:r>
            <a:r>
              <a:rPr lang="en-US" sz="3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X 5 </a:t>
            </a:r>
            <a:r>
              <a:rPr lang="en-US" sz="3200" b="1" dirty="0" smtClean="0">
                <a:latin typeface="Bookman Old Style" panose="02050604050505020204" pitchFamily="18" charset="0"/>
              </a:rPr>
              <a:t>= 10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Elbow Connector 54"/>
          <p:cNvCxnSpPr/>
          <p:nvPr/>
        </p:nvCxnSpPr>
        <p:spPr>
          <a:xfrm rot="5400000">
            <a:off x="7391357" y="3002451"/>
            <a:ext cx="505328" cy="457227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054603" y="3442171"/>
            <a:ext cx="336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Elbow Connector 60"/>
          <p:cNvCxnSpPr/>
          <p:nvPr/>
        </p:nvCxnSpPr>
        <p:spPr>
          <a:xfrm rot="16200000" flipH="1">
            <a:off x="8768865" y="2981078"/>
            <a:ext cx="496734" cy="418608"/>
          </a:xfrm>
          <a:prstGeom prst="bentConnector3">
            <a:avLst>
              <a:gd name="adj1" fmla="val 57670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246153" y="3472042"/>
            <a:ext cx="336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903871" y="4923801"/>
            <a:ext cx="748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6" name="Elbow Connector 75"/>
          <p:cNvCxnSpPr/>
          <p:nvPr/>
        </p:nvCxnSpPr>
        <p:spPr>
          <a:xfrm rot="16200000" flipH="1">
            <a:off x="7953331" y="3390234"/>
            <a:ext cx="1277083" cy="473325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125178" y="4182986"/>
            <a:ext cx="336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03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48" grpId="0"/>
      <p:bldP spid="53" grpId="0"/>
      <p:bldP spid="54" grpId="0"/>
      <p:bldP spid="56" grpId="0"/>
      <p:bldP spid="63" grpId="0"/>
      <p:bldP spid="75" grpId="0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879" y="513567"/>
            <a:ext cx="1082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3600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: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Chuyển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tổng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các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số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hạng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bằng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nhau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thành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PHÉP NHÂN (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theo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mẫu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).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11" name="Oval 231"/>
          <p:cNvSpPr>
            <a:spLocks noChangeArrowheads="1"/>
          </p:cNvSpPr>
          <p:nvPr/>
        </p:nvSpPr>
        <p:spPr bwMode="auto">
          <a:xfrm>
            <a:off x="650748" y="1949450"/>
            <a:ext cx="3149600" cy="2070100"/>
          </a:xfrm>
          <a:prstGeom prst="ellipse">
            <a:avLst/>
          </a:prstGeom>
          <a:solidFill>
            <a:schemeClr val="hlink"/>
          </a:solidFill>
          <a:ln w="38100" algn="ctr">
            <a:solidFill>
              <a:srgbClr val="660066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12" name="Oval 233"/>
          <p:cNvSpPr>
            <a:spLocks noChangeArrowheads="1"/>
          </p:cNvSpPr>
          <p:nvPr/>
        </p:nvSpPr>
        <p:spPr bwMode="auto">
          <a:xfrm>
            <a:off x="1076707" y="2233549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13" name="Oval 234"/>
          <p:cNvSpPr>
            <a:spLocks noChangeArrowheads="1"/>
          </p:cNvSpPr>
          <p:nvPr/>
        </p:nvSpPr>
        <p:spPr bwMode="auto">
          <a:xfrm>
            <a:off x="1013969" y="3040712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14" name="Oval 235"/>
          <p:cNvSpPr>
            <a:spLocks noChangeArrowheads="1"/>
          </p:cNvSpPr>
          <p:nvPr/>
        </p:nvSpPr>
        <p:spPr bwMode="auto">
          <a:xfrm>
            <a:off x="2332482" y="2233549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15" name="Oval 236"/>
          <p:cNvSpPr>
            <a:spLocks noChangeArrowheads="1"/>
          </p:cNvSpPr>
          <p:nvPr/>
        </p:nvSpPr>
        <p:spPr bwMode="auto">
          <a:xfrm>
            <a:off x="2382266" y="3040712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16" name="Freeform 237"/>
          <p:cNvSpPr>
            <a:spLocks/>
          </p:cNvSpPr>
          <p:nvPr/>
        </p:nvSpPr>
        <p:spPr bwMode="auto">
          <a:xfrm>
            <a:off x="1202691" y="2122668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7" name="Freeform 238"/>
          <p:cNvSpPr>
            <a:spLocks/>
          </p:cNvSpPr>
          <p:nvPr/>
        </p:nvSpPr>
        <p:spPr bwMode="auto">
          <a:xfrm>
            <a:off x="2584450" y="2929831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8" name="Freeform 239"/>
          <p:cNvSpPr>
            <a:spLocks/>
          </p:cNvSpPr>
          <p:nvPr/>
        </p:nvSpPr>
        <p:spPr bwMode="auto">
          <a:xfrm>
            <a:off x="1216153" y="2929831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9" name="Freeform 277"/>
          <p:cNvSpPr>
            <a:spLocks/>
          </p:cNvSpPr>
          <p:nvPr/>
        </p:nvSpPr>
        <p:spPr bwMode="auto">
          <a:xfrm>
            <a:off x="2534666" y="2122668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0" name="Oval 231"/>
          <p:cNvSpPr>
            <a:spLocks noChangeArrowheads="1"/>
          </p:cNvSpPr>
          <p:nvPr/>
        </p:nvSpPr>
        <p:spPr bwMode="auto">
          <a:xfrm>
            <a:off x="663879" y="4255104"/>
            <a:ext cx="3149600" cy="2070100"/>
          </a:xfrm>
          <a:prstGeom prst="ellipse">
            <a:avLst/>
          </a:prstGeom>
          <a:solidFill>
            <a:schemeClr val="hlink"/>
          </a:solidFill>
          <a:ln w="38100" algn="ctr">
            <a:solidFill>
              <a:srgbClr val="660066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21" name="Oval 233"/>
          <p:cNvSpPr>
            <a:spLocks noChangeArrowheads="1"/>
          </p:cNvSpPr>
          <p:nvPr/>
        </p:nvSpPr>
        <p:spPr bwMode="auto">
          <a:xfrm>
            <a:off x="1089838" y="4539203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22" name="Oval 234"/>
          <p:cNvSpPr>
            <a:spLocks noChangeArrowheads="1"/>
          </p:cNvSpPr>
          <p:nvPr/>
        </p:nvSpPr>
        <p:spPr bwMode="auto">
          <a:xfrm>
            <a:off x="1027100" y="5346366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23" name="Oval 235"/>
          <p:cNvSpPr>
            <a:spLocks noChangeArrowheads="1"/>
          </p:cNvSpPr>
          <p:nvPr/>
        </p:nvSpPr>
        <p:spPr bwMode="auto">
          <a:xfrm>
            <a:off x="2345613" y="4539203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24" name="Oval 236"/>
          <p:cNvSpPr>
            <a:spLocks noChangeArrowheads="1"/>
          </p:cNvSpPr>
          <p:nvPr/>
        </p:nvSpPr>
        <p:spPr bwMode="auto">
          <a:xfrm>
            <a:off x="2395397" y="5346366"/>
            <a:ext cx="1007872" cy="636954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25" name="Freeform 237"/>
          <p:cNvSpPr>
            <a:spLocks/>
          </p:cNvSpPr>
          <p:nvPr/>
        </p:nvSpPr>
        <p:spPr bwMode="auto">
          <a:xfrm>
            <a:off x="1215822" y="4428322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6" name="Freeform 238"/>
          <p:cNvSpPr>
            <a:spLocks/>
          </p:cNvSpPr>
          <p:nvPr/>
        </p:nvSpPr>
        <p:spPr bwMode="auto">
          <a:xfrm>
            <a:off x="2597581" y="5235485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7" name="Freeform 239"/>
          <p:cNvSpPr>
            <a:spLocks/>
          </p:cNvSpPr>
          <p:nvPr/>
        </p:nvSpPr>
        <p:spPr bwMode="auto">
          <a:xfrm>
            <a:off x="1229284" y="5235485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8" name="Freeform 277"/>
          <p:cNvSpPr>
            <a:spLocks/>
          </p:cNvSpPr>
          <p:nvPr/>
        </p:nvSpPr>
        <p:spPr bwMode="auto">
          <a:xfrm>
            <a:off x="2547797" y="4428322"/>
            <a:ext cx="755904" cy="477716"/>
          </a:xfrm>
          <a:custGeom>
            <a:avLst/>
            <a:gdLst>
              <a:gd name="T0" fmla="*/ 2147483646 w 500"/>
              <a:gd name="T1" fmla="*/ 2147483646 h 217"/>
              <a:gd name="T2" fmla="*/ 2147483646 w 500"/>
              <a:gd name="T3" fmla="*/ 2147483646 h 217"/>
              <a:gd name="T4" fmla="*/ 2147483646 w 500"/>
              <a:gd name="T5" fmla="*/ 2147483646 h 217"/>
              <a:gd name="T6" fmla="*/ 2147483646 w 500"/>
              <a:gd name="T7" fmla="*/ 2147483646 h 217"/>
              <a:gd name="T8" fmla="*/ 2147483646 w 500"/>
              <a:gd name="T9" fmla="*/ 2147483646 h 217"/>
              <a:gd name="T10" fmla="*/ 2147483646 w 500"/>
              <a:gd name="T11" fmla="*/ 2147483646 h 217"/>
              <a:gd name="T12" fmla="*/ 2147483646 w 500"/>
              <a:gd name="T13" fmla="*/ 2147483646 h 217"/>
              <a:gd name="T14" fmla="*/ 2147483646 w 500"/>
              <a:gd name="T15" fmla="*/ 2147483646 h 217"/>
              <a:gd name="T16" fmla="*/ 2147483646 w 500"/>
              <a:gd name="T17" fmla="*/ 2147483646 h 217"/>
              <a:gd name="T18" fmla="*/ 2147483646 w 500"/>
              <a:gd name="T19" fmla="*/ 2147483646 h 217"/>
              <a:gd name="T20" fmla="*/ 2147483646 w 500"/>
              <a:gd name="T21" fmla="*/ 2147483646 h 217"/>
              <a:gd name="T22" fmla="*/ 2147483646 w 500"/>
              <a:gd name="T23" fmla="*/ 2147483646 h 217"/>
              <a:gd name="T24" fmla="*/ 2147483646 w 500"/>
              <a:gd name="T25" fmla="*/ 2147483646 h 217"/>
              <a:gd name="T26" fmla="*/ 2147483646 w 500"/>
              <a:gd name="T27" fmla="*/ 2147483646 h 217"/>
              <a:gd name="T28" fmla="*/ 2147483646 w 500"/>
              <a:gd name="T29" fmla="*/ 2147483646 h 217"/>
              <a:gd name="T30" fmla="*/ 2147483646 w 500"/>
              <a:gd name="T31" fmla="*/ 2147483646 h 217"/>
              <a:gd name="T32" fmla="*/ 2147483646 w 500"/>
              <a:gd name="T33" fmla="*/ 2147483646 h 217"/>
              <a:gd name="T34" fmla="*/ 2147483646 w 500"/>
              <a:gd name="T35" fmla="*/ 2147483646 h 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0"/>
              <a:gd name="T55" fmla="*/ 0 h 217"/>
              <a:gd name="T56" fmla="*/ 500 w 500"/>
              <a:gd name="T57" fmla="*/ 217 h 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0" h="217">
                <a:moveTo>
                  <a:pt x="42" y="59"/>
                </a:moveTo>
                <a:cubicBezTo>
                  <a:pt x="59" y="63"/>
                  <a:pt x="79" y="62"/>
                  <a:pt x="94" y="72"/>
                </a:cubicBezTo>
                <a:cubicBezTo>
                  <a:pt x="166" y="117"/>
                  <a:pt x="133" y="133"/>
                  <a:pt x="225" y="164"/>
                </a:cubicBezTo>
                <a:cubicBezTo>
                  <a:pt x="229" y="177"/>
                  <a:pt x="238" y="217"/>
                  <a:pt x="238" y="203"/>
                </a:cubicBezTo>
                <a:cubicBezTo>
                  <a:pt x="238" y="168"/>
                  <a:pt x="245" y="127"/>
                  <a:pt x="225" y="98"/>
                </a:cubicBezTo>
                <a:cubicBezTo>
                  <a:pt x="209" y="75"/>
                  <a:pt x="173" y="81"/>
                  <a:pt x="147" y="72"/>
                </a:cubicBezTo>
                <a:cubicBezTo>
                  <a:pt x="132" y="67"/>
                  <a:pt x="122" y="53"/>
                  <a:pt x="108" y="46"/>
                </a:cubicBezTo>
                <a:cubicBezTo>
                  <a:pt x="95" y="40"/>
                  <a:pt x="81" y="37"/>
                  <a:pt x="68" y="33"/>
                </a:cubicBezTo>
                <a:cubicBezTo>
                  <a:pt x="0" y="135"/>
                  <a:pt x="73" y="0"/>
                  <a:pt x="186" y="85"/>
                </a:cubicBezTo>
                <a:cubicBezTo>
                  <a:pt x="214" y="106"/>
                  <a:pt x="195" y="155"/>
                  <a:pt x="199" y="190"/>
                </a:cubicBezTo>
                <a:cubicBezTo>
                  <a:pt x="212" y="152"/>
                  <a:pt x="228" y="107"/>
                  <a:pt x="265" y="85"/>
                </a:cubicBezTo>
                <a:cubicBezTo>
                  <a:pt x="277" y="78"/>
                  <a:pt x="292" y="78"/>
                  <a:pt x="304" y="72"/>
                </a:cubicBezTo>
                <a:cubicBezTo>
                  <a:pt x="318" y="65"/>
                  <a:pt x="330" y="55"/>
                  <a:pt x="343" y="46"/>
                </a:cubicBezTo>
                <a:cubicBezTo>
                  <a:pt x="391" y="50"/>
                  <a:pt x="442" y="41"/>
                  <a:pt x="487" y="59"/>
                </a:cubicBezTo>
                <a:cubicBezTo>
                  <a:pt x="500" y="64"/>
                  <a:pt x="484" y="88"/>
                  <a:pt x="474" y="98"/>
                </a:cubicBezTo>
                <a:cubicBezTo>
                  <a:pt x="464" y="108"/>
                  <a:pt x="447" y="106"/>
                  <a:pt x="435" y="112"/>
                </a:cubicBezTo>
                <a:cubicBezTo>
                  <a:pt x="421" y="119"/>
                  <a:pt x="411" y="135"/>
                  <a:pt x="396" y="138"/>
                </a:cubicBezTo>
                <a:cubicBezTo>
                  <a:pt x="191" y="174"/>
                  <a:pt x="241" y="93"/>
                  <a:pt x="199" y="177"/>
                </a:cubicBezTo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9" name="TextBox 28"/>
          <p:cNvSpPr txBox="1"/>
          <p:nvPr/>
        </p:nvSpPr>
        <p:spPr>
          <a:xfrm>
            <a:off x="5105400" y="1753336"/>
            <a:ext cx="5168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= 8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08117" y="2552026"/>
            <a:ext cx="7478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76875" y="3228946"/>
            <a:ext cx="516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2 = 8</a:t>
            </a:r>
            <a:endParaRPr lang="vi-VN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Elbow Connector 31"/>
          <p:cNvCxnSpPr/>
          <p:nvPr/>
        </p:nvCxnSpPr>
        <p:spPr>
          <a:xfrm rot="5400000">
            <a:off x="5780594" y="4161342"/>
            <a:ext cx="986414" cy="863602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FFFF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39438" y="5004652"/>
            <a:ext cx="277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41155" y="4774623"/>
            <a:ext cx="277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vi-V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Elbow Connector 36"/>
          <p:cNvCxnSpPr/>
          <p:nvPr/>
        </p:nvCxnSpPr>
        <p:spPr>
          <a:xfrm rot="16200000" flipH="1">
            <a:off x="7506054" y="4083158"/>
            <a:ext cx="865255" cy="683788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FFFF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65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879" y="513567"/>
            <a:ext cx="1082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: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Chuyển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tổng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các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số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hạng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bằng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nhau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thành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PHÉP NHÂN (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theo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mẫu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).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750888" y="1872646"/>
            <a:ext cx="2684462" cy="2146904"/>
          </a:xfrm>
          <a:prstGeom prst="roundRect">
            <a:avLst>
              <a:gd name="adj" fmla="val 16667"/>
            </a:avLst>
          </a:prstGeom>
          <a:solidFill>
            <a:srgbClr val="C9878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pic>
        <p:nvPicPr>
          <p:cNvPr id="34" name="Picture 5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9" y="1959330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6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9" y="2634296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7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9" y="3309262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8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58" y="2177487"/>
            <a:ext cx="1117547" cy="69876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9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57" y="2940115"/>
            <a:ext cx="1117547" cy="701114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750888" y="4178300"/>
            <a:ext cx="2684462" cy="2146904"/>
          </a:xfrm>
          <a:prstGeom prst="roundRect">
            <a:avLst>
              <a:gd name="adj" fmla="val 16667"/>
            </a:avLst>
          </a:prstGeom>
          <a:solidFill>
            <a:srgbClr val="C9878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pic>
        <p:nvPicPr>
          <p:cNvPr id="43" name="Picture 5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9" y="4264984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6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9" y="4939950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7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9" y="5614916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8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58" y="4483141"/>
            <a:ext cx="1117547" cy="69876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9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57" y="5245769"/>
            <a:ext cx="1117547" cy="701114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3701071" y="2866340"/>
            <a:ext cx="2684462" cy="2146904"/>
          </a:xfrm>
          <a:prstGeom prst="roundRect">
            <a:avLst>
              <a:gd name="adj" fmla="val 16667"/>
            </a:avLst>
          </a:prstGeom>
          <a:solidFill>
            <a:srgbClr val="C9878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pic>
        <p:nvPicPr>
          <p:cNvPr id="49" name="Picture 5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602" y="2953024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6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602" y="3627990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7" descr="ẢNH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602" y="4302956"/>
            <a:ext cx="1006967" cy="63053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8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541" y="3171181"/>
            <a:ext cx="1117547" cy="698760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9" descr="ẢNH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540" y="3933809"/>
            <a:ext cx="1117547" cy="701114"/>
          </a:xfrm>
          <a:prstGeom prst="rect">
            <a:avLst/>
          </a:prstGeom>
          <a:solidFill>
            <a:srgbClr val="C987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6591300" y="1892093"/>
            <a:ext cx="5168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+ 5 + 5 = 15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51254" y="3011246"/>
            <a:ext cx="2416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861738" y="3003656"/>
            <a:ext cx="2784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3 </a:t>
            </a:r>
            <a:r>
              <a:rPr 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15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5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3" grpId="0" animBg="1"/>
      <p:bldP spid="42" grpId="0" animBg="1"/>
      <p:bldP spid="48" grpId="0" animBg="1"/>
      <p:bldP spid="54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879" y="513567"/>
            <a:ext cx="1082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: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Chuyển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tổng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các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số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hạng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bằng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nhau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thành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PHÉP NHÂN (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theo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mẫu</a:t>
            </a:r>
            <a:r>
              <a:rPr lang="en-US" sz="3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).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23157" y="2090678"/>
            <a:ext cx="5168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 + 3 =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33994" y="3267849"/>
            <a:ext cx="2416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31338" y="3206293"/>
            <a:ext cx="2784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3 </a:t>
            </a:r>
            <a:r>
              <a:rPr 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140"/>
          <p:cNvSpPr>
            <a:spLocks noChangeArrowheads="1"/>
          </p:cNvSpPr>
          <p:nvPr/>
        </p:nvSpPr>
        <p:spPr bwMode="auto">
          <a:xfrm>
            <a:off x="983975" y="5096836"/>
            <a:ext cx="2451100" cy="1123950"/>
          </a:xfrm>
          <a:prstGeom prst="ellipse">
            <a:avLst/>
          </a:prstGeom>
          <a:solidFill>
            <a:srgbClr val="006600"/>
          </a:solidFill>
          <a:ln w="28575" algn="ctr">
            <a:solidFill>
              <a:srgbClr val="990033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pic>
        <p:nvPicPr>
          <p:cNvPr id="26" name="Picture 190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184" y="5176854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0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589" y="5215181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09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777" y="5641329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Oval 140"/>
          <p:cNvSpPr>
            <a:spLocks noChangeArrowheads="1"/>
          </p:cNvSpPr>
          <p:nvPr/>
        </p:nvSpPr>
        <p:spPr bwMode="auto">
          <a:xfrm>
            <a:off x="874528" y="3391748"/>
            <a:ext cx="2451100" cy="1123950"/>
          </a:xfrm>
          <a:prstGeom prst="ellipse">
            <a:avLst/>
          </a:prstGeom>
          <a:solidFill>
            <a:srgbClr val="006600"/>
          </a:solidFill>
          <a:ln w="28575" algn="ctr">
            <a:solidFill>
              <a:srgbClr val="990033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pic>
        <p:nvPicPr>
          <p:cNvPr id="30" name="Picture 190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653" y="3464020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0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963" y="3464020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09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48" y="3914180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140"/>
          <p:cNvSpPr>
            <a:spLocks noChangeArrowheads="1"/>
          </p:cNvSpPr>
          <p:nvPr/>
        </p:nvSpPr>
        <p:spPr bwMode="auto">
          <a:xfrm>
            <a:off x="844551" y="1780106"/>
            <a:ext cx="2451100" cy="1123950"/>
          </a:xfrm>
          <a:prstGeom prst="ellipse">
            <a:avLst/>
          </a:prstGeom>
          <a:solidFill>
            <a:srgbClr val="006600"/>
          </a:solidFill>
          <a:ln w="28575" algn="ctr">
            <a:solidFill>
              <a:srgbClr val="990033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pic>
        <p:nvPicPr>
          <p:cNvPr id="36" name="Picture 190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51" y="1854237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0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661" y="1854237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09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646" y="2304397"/>
            <a:ext cx="1082260" cy="5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9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4" grpId="0"/>
      <p:bldP spid="55" grpId="0"/>
      <p:bldP spid="56" grpId="0"/>
      <p:bldP spid="25" grpId="0" animBg="1"/>
      <p:bldP spid="29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879" y="513567"/>
            <a:ext cx="1082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PHÉP NHÂN (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vi-V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48967" y="1550246"/>
            <a:ext cx="4040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X 6 </a:t>
            </a:r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</a:t>
            </a:r>
            <a:endParaRPr lang="vi-VN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3879" y="1517119"/>
            <a:ext cx="6212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+ 4 + 4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877" y="2834040"/>
            <a:ext cx="25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3878" y="4136016"/>
            <a:ext cx="4027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+ 2 + 2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3877" y="4838548"/>
            <a:ext cx="4027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+ 9 + 9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3878" y="3477556"/>
            <a:ext cx="4866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+ 3 + 3 + 3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3877" y="2175580"/>
            <a:ext cx="320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=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48967" y="2144854"/>
            <a:ext cx="1107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63330" y="2823342"/>
            <a:ext cx="1105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48962" y="3409334"/>
            <a:ext cx="1107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56843" y="4012582"/>
            <a:ext cx="1091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56845" y="4729084"/>
            <a:ext cx="1091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73208" y="2175948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83957" y="2805684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09331" y="3474727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08613" y="4130662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16916" y="4776335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056913" y="2139726"/>
            <a:ext cx="2665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X 3 = 30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048102" y="2819854"/>
            <a:ext cx="2665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3 = 15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039291" y="3417950"/>
            <a:ext cx="2558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6 = 18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056911" y="3993819"/>
            <a:ext cx="2665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5 = 10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068593" y="4673947"/>
            <a:ext cx="2570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X 5 = 45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50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36" grpId="0"/>
      <p:bldP spid="37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9666"/>
            <a:ext cx="121919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879" y="513567"/>
            <a:ext cx="1082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PHÉP NHÂN (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vi-V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48967" y="1550246"/>
            <a:ext cx="4040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X 6 </a:t>
            </a:r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</a:t>
            </a:r>
            <a:endParaRPr lang="vi-VN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3879" y="1517119"/>
            <a:ext cx="6212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+ 4 + 4 + 4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877" y="2834040"/>
            <a:ext cx="4093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+ 3 + 3 + 3 +3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3878" y="4136016"/>
            <a:ext cx="182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+ 5 =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3877" y="4838548"/>
            <a:ext cx="2768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+ 8 + 8 =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878" y="3477556"/>
            <a:ext cx="3309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4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4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+ 7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3877" y="2175580"/>
            <a:ext cx="320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+ 6 + 6 + 6=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48967" y="2144854"/>
            <a:ext cx="1107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63330" y="2823342"/>
            <a:ext cx="1105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48962" y="3409334"/>
            <a:ext cx="1107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56843" y="4012582"/>
            <a:ext cx="1091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56845" y="4729084"/>
            <a:ext cx="1091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</a:t>
            </a:r>
            <a:endParaRPr 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73208" y="2175948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16916" y="2819854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04274" y="3475051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98866" y="4185442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80580" y="4843902"/>
            <a:ext cx="78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056913" y="2139726"/>
            <a:ext cx="2665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4 = 24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048102" y="2819854"/>
            <a:ext cx="2665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5 = 15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039291" y="3417950"/>
            <a:ext cx="2558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X 4 = 28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056911" y="3993819"/>
            <a:ext cx="2665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5 = 10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068593" y="4673947"/>
            <a:ext cx="2570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3 = 24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4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36" grpId="0"/>
      <p:bldP spid="37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879" y="513567"/>
            <a:ext cx="1082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68" descr="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257" y="720422"/>
            <a:ext cx="4724400" cy="2854326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7" descr="the du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17" y="1393524"/>
            <a:ext cx="4419598" cy="2854324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70807"/>
              </p:ext>
            </p:extLst>
          </p:nvPr>
        </p:nvGraphicFramePr>
        <p:xfrm>
          <a:off x="827316" y="4340860"/>
          <a:ext cx="4419599" cy="914400"/>
        </p:xfrm>
        <a:graphic>
          <a:graphicData uri="http://schemas.openxmlformats.org/drawingml/2006/table">
            <a:tbl>
              <a:tblPr/>
              <a:tblGrid>
                <a:gridCol w="10566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86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09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92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40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039513"/>
              </p:ext>
            </p:extLst>
          </p:nvPr>
        </p:nvGraphicFramePr>
        <p:xfrm>
          <a:off x="827317" y="4340860"/>
          <a:ext cx="4419598" cy="914400"/>
        </p:xfrm>
        <a:graphic>
          <a:graphicData uri="http://schemas.openxmlformats.org/drawingml/2006/table">
            <a:tbl>
              <a:tblPr/>
              <a:tblGrid>
                <a:gridCol w="8942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59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09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02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82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94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 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 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66451"/>
              </p:ext>
            </p:extLst>
          </p:nvPr>
        </p:nvGraphicFramePr>
        <p:xfrm>
          <a:off x="6484257" y="4051300"/>
          <a:ext cx="4773510" cy="914400"/>
        </p:xfrm>
        <a:graphic>
          <a:graphicData uri="http://schemas.openxmlformats.org/drawingml/2006/table">
            <a:tbl>
              <a:tblPr/>
              <a:tblGrid>
                <a:gridCol w="9536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5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94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74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76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27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45674"/>
              </p:ext>
            </p:extLst>
          </p:nvPr>
        </p:nvGraphicFramePr>
        <p:xfrm>
          <a:off x="6484257" y="4051300"/>
          <a:ext cx="4773510" cy="914400"/>
        </p:xfrm>
        <a:graphic>
          <a:graphicData uri="http://schemas.openxmlformats.org/drawingml/2006/table">
            <a:tbl>
              <a:tblPr/>
              <a:tblGrid>
                <a:gridCol w="9536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5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94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3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36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 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US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91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476</Words>
  <Application>Microsoft Office PowerPoint</Application>
  <PresentationFormat>Custom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TOÁN   Bài: PHÉP NHÂN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2 Bài: PHÉP NHÂN</dc:title>
  <dc:creator>Windows User</dc:creator>
  <cp:lastModifiedBy>Admin</cp:lastModifiedBy>
  <cp:revision>27</cp:revision>
  <dcterms:created xsi:type="dcterms:W3CDTF">2020-11-24T11:40:24Z</dcterms:created>
  <dcterms:modified xsi:type="dcterms:W3CDTF">2021-01-06T02:11:30Z</dcterms:modified>
</cp:coreProperties>
</file>