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  <p:sldMasterId id="2147483911" r:id="rId2"/>
    <p:sldMasterId id="2147483923" r:id="rId3"/>
  </p:sldMasterIdLst>
  <p:notesMasterIdLst>
    <p:notesMasterId r:id="rId21"/>
  </p:notesMasterIdLst>
  <p:sldIdLst>
    <p:sldId id="301" r:id="rId4"/>
    <p:sldId id="302" r:id="rId5"/>
    <p:sldId id="276" r:id="rId6"/>
    <p:sldId id="293" r:id="rId7"/>
    <p:sldId id="279" r:id="rId8"/>
    <p:sldId id="280" r:id="rId9"/>
    <p:sldId id="282" r:id="rId10"/>
    <p:sldId id="290" r:id="rId11"/>
    <p:sldId id="303" r:id="rId12"/>
    <p:sldId id="304" r:id="rId13"/>
    <p:sldId id="306" r:id="rId14"/>
    <p:sldId id="307" r:id="rId15"/>
    <p:sldId id="283" r:id="rId16"/>
    <p:sldId id="305" r:id="rId17"/>
    <p:sldId id="316" r:id="rId18"/>
    <p:sldId id="320" r:id="rId19"/>
    <p:sldId id="317" r:id="rId20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0000"/>
    <a:srgbClr val="CC00FF"/>
    <a:srgbClr val="FFFFFF"/>
    <a:srgbClr val="FF3300"/>
    <a:srgbClr val="108D9E"/>
    <a:srgbClr val="FF66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23804" autoAdjust="0"/>
    <p:restoredTop sz="94660"/>
  </p:normalViewPr>
  <p:slideViewPr>
    <p:cSldViewPr>
      <p:cViewPr>
        <p:scale>
          <a:sx n="100" d="100"/>
          <a:sy n="100" d="100"/>
        </p:scale>
        <p:origin x="-282" y="-3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F23DAE98-A6A8-44BE-B92A-B11F502F6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82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AA13F-1EC0-457E-AA76-A63134760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34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7985A-9CAA-4C44-9CD8-920B0B1046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351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99B36-B7B5-458E-9895-CE5C8C908B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C1BD9-85F0-484D-8994-5C7AF6B77E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70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8037ED3-1D7F-4DBC-B9A3-CA053ADDDF96}" type="datetimeFigureOut">
              <a:rPr lang="en-US"/>
              <a:pPr>
                <a:defRPr/>
              </a:pPr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4A8A562-D17A-4185-8977-C60C626C6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08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0F1AA56-74AE-4798-BDFA-D18FCB84124E}" type="datetimeFigureOut">
              <a:rPr lang="en-US"/>
              <a:pPr>
                <a:defRPr/>
              </a:pPr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D10ADC3-C1E5-438E-89EF-F40D8F769B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83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76143E1-23F3-4E5E-A61E-614E4F3A44BC}" type="datetimeFigureOut">
              <a:rPr lang="en-US"/>
              <a:pPr>
                <a:defRPr/>
              </a:pPr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6902E37-BC0B-43C4-8380-2ABD689E92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83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3DC1A4D-010D-4402-BA40-ACE8B49F3FD1}" type="datetimeFigureOut">
              <a:rPr lang="en-US"/>
              <a:pPr>
                <a:defRPr/>
              </a:pPr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6F0395C-173B-4AB3-AE0A-6BF398316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24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2CE14DB-C388-4E04-9862-EFFFF98E27D3}" type="datetimeFigureOut">
              <a:rPr lang="en-US"/>
              <a:pPr>
                <a:defRPr/>
              </a:pPr>
              <a:t>12/8/2020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9A263F1-0703-4B10-86E2-D418D6AB3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21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69A4CE6-682F-4770-9942-FFD8C5C95086}" type="datetimeFigureOut">
              <a:rPr lang="en-US"/>
              <a:pPr>
                <a:defRPr/>
              </a:pPr>
              <a:t>12/8/2020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7238B1B-3CEA-4C28-8D50-4E368D2188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54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C25A996-B4E8-4361-8221-1B6DDB6D4397}" type="datetimeFigureOut">
              <a:rPr lang="en-US"/>
              <a:pPr>
                <a:defRPr/>
              </a:pPr>
              <a:t>12/8/2020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871580B-ABEA-4ADE-B2FD-776E83CB1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48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3E594-F1AC-493E-8A7E-FEBCE527E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1418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EDC0DD8-D446-4B7C-8F95-668A7EF34567}" type="datetimeFigureOut">
              <a:rPr lang="en-US"/>
              <a:pPr>
                <a:defRPr/>
              </a:pPr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698E67E-336F-4C6B-BBE6-AB51664DD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5307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CD3CED7-8A27-423B-9BB3-FDC835C761BE}" type="datetimeFigureOut">
              <a:rPr lang="en-US"/>
              <a:pPr>
                <a:defRPr/>
              </a:pPr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C18246F-C1AE-43D8-8BEF-60B5DE95B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25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77D823A-9D61-4FA3-876D-CCAF5DA914A7}" type="datetimeFigureOut">
              <a:rPr lang="en-US"/>
              <a:pPr>
                <a:defRPr/>
              </a:pPr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6036913-55D4-4F70-B5F7-F12ED5DEB1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597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8B02DE1-92B2-4B7C-BC39-90767CA1FA91}" type="datetimeFigureOut">
              <a:rPr lang="en-US"/>
              <a:pPr>
                <a:defRPr/>
              </a:pPr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3798A3D-712F-46FC-AFC2-6C2FB164D6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456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6389AA6-7E78-4013-AD9F-DB44D44850D4}" type="datetimeFigureOut">
              <a:rPr lang="en-US"/>
              <a:pPr>
                <a:defRPr/>
              </a:pPr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D50A341-7B38-4FF7-AC0D-3BD8C27673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1099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2800CA6-9EAB-4AFF-9E08-609BC7333BC6}" type="datetimeFigureOut">
              <a:rPr lang="en-US"/>
              <a:pPr>
                <a:defRPr/>
              </a:pPr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D29394D-8FD6-4374-8F09-39877EFFB5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550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9376179-FCBA-4E34-ADB4-7170EF9F7F90}" type="datetimeFigureOut">
              <a:rPr lang="en-US"/>
              <a:pPr>
                <a:defRPr/>
              </a:pPr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DE23AB1-E19C-42D8-BD86-AF2A393CC4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4263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D180A26-5286-4D02-8E86-8E026E87F733}" type="datetimeFigureOut">
              <a:rPr lang="en-US"/>
              <a:pPr>
                <a:defRPr/>
              </a:pPr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1DA4188-2178-465C-88BD-3654E1ED6F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370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AC91249-4BC2-491A-941E-FA021A824E1D}" type="datetimeFigureOut">
              <a:rPr lang="en-US"/>
              <a:pPr>
                <a:defRPr/>
              </a:pPr>
              <a:t>12/8/2020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0C9E3BF-D34F-4FE8-8DB2-D34868AAE4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405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F415AFA-859D-40A9-BC88-B5B14E94BBCE}" type="datetimeFigureOut">
              <a:rPr lang="en-US"/>
              <a:pPr>
                <a:defRPr/>
              </a:pPr>
              <a:t>12/8/2020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66F870A-F55E-4EC9-B4C0-34BAAA453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4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65CCF-CF59-4CC0-B8D8-A684EC42B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8240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A23D7E1-0FF4-4078-AD5C-891C9167DF1E}" type="datetimeFigureOut">
              <a:rPr lang="en-US"/>
              <a:pPr>
                <a:defRPr/>
              </a:pPr>
              <a:t>12/8/2020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E375DFC-E305-4CD9-B27B-98E7113E9A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7239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FECAEC3-AB0B-4078-AC7C-20D798C57004}" type="datetimeFigureOut">
              <a:rPr lang="en-US"/>
              <a:pPr>
                <a:defRPr/>
              </a:pPr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5378394-31D7-44A9-9BBE-995E00830C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9188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2EE6596-8843-4935-AE69-D1BB7FF44C34}" type="datetimeFigureOut">
              <a:rPr lang="en-US"/>
              <a:pPr>
                <a:defRPr/>
              </a:pPr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598EFCA-C8FE-465F-B322-BFEE075372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483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ED68B76-66CE-4AE7-B07A-37EBA387968C}" type="datetimeFigureOut">
              <a:rPr lang="en-US"/>
              <a:pPr>
                <a:defRPr/>
              </a:pPr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CB5386B-0C66-4883-867F-F4F0428C2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000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F6CF475-8A08-46D3-BF6E-DDC11B6D66F1}" type="datetimeFigureOut">
              <a:rPr lang="en-US"/>
              <a:pPr>
                <a:defRPr/>
              </a:pPr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72D06FA-4DD1-45A0-9DB0-F298A65F8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15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49147-8E3C-487E-9179-2473565696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06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425F8-73DB-45ED-A96F-CEDB64570E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43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F6078-07EB-4462-9C3E-8844D4D381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082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946B4-3EC6-4401-8D58-BD8AC94E33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45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0B472-82AA-409B-8111-44ADB7037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04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93369-1AE3-4E3C-8129-7BCD8CB22A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45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1587367-CCB3-45D6-992B-6CCBFD273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BABC364B-2E47-4F28-BD0A-3E22E432CAB1}" type="datetimeFigureOut">
              <a:rPr lang="en-US"/>
              <a:pPr>
                <a:defRPr/>
              </a:pPr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C46E6822-FB02-46DA-88BC-ECE1FE190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30985244-B0A6-4795-8EC7-72B372610FC7}" type="datetimeFigureOut">
              <a:rPr lang="en-US"/>
              <a:pPr>
                <a:defRPr/>
              </a:pPr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18DDF75A-571F-4F20-929F-FA25782D49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400050"/>
          </a:xfrm>
        </p:spPr>
        <p:txBody>
          <a:bodyPr/>
          <a:lstStyle/>
          <a:p>
            <a:pPr eaLnBrk="1" hangingPunct="1"/>
            <a:r>
              <a:rPr lang="en-US" sz="3200" b="1" i="1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i="1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7 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2020</a:t>
            </a:r>
            <a:endParaRPr lang="en-US" sz="3200" b="1" dirty="0" smtClean="0">
              <a:solidFill>
                <a:srgbClr val="0000CC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628650"/>
            <a:ext cx="4953000" cy="4000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533400" y="971550"/>
            <a:ext cx="3200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Kiểm tra bài cũ:</a:t>
            </a: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04800" y="1428750"/>
            <a:ext cx="8458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0000"/>
                </a:solidFill>
                <a:latin typeface="Times New Roman" pitchFamily="18" charset="0"/>
              </a:rPr>
              <a:t>Câu 1</a:t>
            </a:r>
            <a:r>
              <a:rPr lang="en-US" sz="3000" b="1" i="1">
                <a:solidFill>
                  <a:srgbClr val="000000"/>
                </a:solidFill>
                <a:latin typeface="Times New Roman" pitchFamily="18" charset="0"/>
              </a:rPr>
              <a:t>:</a:t>
            </a:r>
            <a:r>
              <a:rPr lang="en-US" sz="3000" b="1" i="1">
                <a:solidFill>
                  <a:srgbClr val="CC00FF"/>
                </a:solidFill>
                <a:latin typeface="Times New Roman" pitchFamily="18" charset="0"/>
              </a:rPr>
              <a:t> </a:t>
            </a:r>
            <a:r>
              <a:rPr lang="en-US" sz="3200" b="1" i="1">
                <a:solidFill>
                  <a:srgbClr val="000000"/>
                </a:solidFill>
                <a:latin typeface="Times New Roman" pitchFamily="18" charset="0"/>
              </a:rPr>
              <a:t>Hãy tìm 3 từ nói về tình cảm thương yêu giữa anh chị em ?</a:t>
            </a: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381000" y="2315766"/>
            <a:ext cx="2743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rgbClr val="000000"/>
                </a:solidFill>
                <a:latin typeface="Times New Roman" pitchFamily="18" charset="0"/>
              </a:rPr>
              <a:t>   </a:t>
            </a:r>
            <a:r>
              <a:rPr lang="en-US" sz="3600">
                <a:solidFill>
                  <a:srgbClr val="CC3300"/>
                </a:solidFill>
                <a:latin typeface="Times New Roman" pitchFamily="18" charset="0"/>
              </a:rPr>
              <a:t>Đùm bọc</a:t>
            </a:r>
            <a:r>
              <a:rPr lang="en-US" sz="3600">
                <a:latin typeface="Times New Roman" pitchFamily="18" charset="0"/>
              </a:rPr>
              <a:t>,</a:t>
            </a:r>
            <a:endParaRPr lang="en-US" sz="3200">
              <a:latin typeface="Times New Roman" pitchFamily="18" charset="0"/>
            </a:endParaRPr>
          </a:p>
        </p:txBody>
      </p:sp>
      <p:sp>
        <p:nvSpPr>
          <p:cNvPr id="27" name="Rectangle 17"/>
          <p:cNvSpPr>
            <a:spLocks noChangeArrowheads="1"/>
          </p:cNvSpPr>
          <p:nvPr/>
        </p:nvSpPr>
        <p:spPr bwMode="auto">
          <a:xfrm>
            <a:off x="304800" y="2800350"/>
            <a:ext cx="8458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0000"/>
                </a:solidFill>
                <a:latin typeface="Times New Roman" pitchFamily="18" charset="0"/>
              </a:rPr>
              <a:t>Câu 2 </a:t>
            </a:r>
            <a:r>
              <a:rPr lang="en-US" sz="3000" b="1" i="1">
                <a:solidFill>
                  <a:srgbClr val="000000"/>
                </a:solidFill>
                <a:latin typeface="Times New Roman" pitchFamily="18" charset="0"/>
              </a:rPr>
              <a:t>:</a:t>
            </a:r>
            <a:r>
              <a:rPr lang="en-US" sz="3000" b="1" i="1">
                <a:solidFill>
                  <a:srgbClr val="CC00FF"/>
                </a:solidFill>
                <a:latin typeface="Times New Roman" pitchFamily="18" charset="0"/>
              </a:rPr>
              <a:t> </a:t>
            </a:r>
            <a:r>
              <a:rPr lang="en-US" sz="3200" b="1" i="1">
                <a:solidFill>
                  <a:srgbClr val="000000"/>
                </a:solidFill>
                <a:latin typeface="Times New Roman" pitchFamily="18" charset="0"/>
              </a:rPr>
              <a:t>Đặt 1 câu theo kiểu câu:  </a:t>
            </a:r>
            <a:r>
              <a:rPr lang="en-US" sz="3200" b="1" i="1">
                <a:solidFill>
                  <a:srgbClr val="108D9E"/>
                </a:solidFill>
                <a:latin typeface="Times New Roman" pitchFamily="18" charset="0"/>
              </a:rPr>
              <a:t>Ai làm gì ?</a:t>
            </a:r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609600" y="3328988"/>
            <a:ext cx="5715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rgbClr val="000000"/>
                </a:solidFill>
                <a:latin typeface="Times New Roman" pitchFamily="18" charset="0"/>
              </a:rPr>
              <a:t>            </a:t>
            </a:r>
            <a:r>
              <a:rPr lang="en-US" sz="3600">
                <a:solidFill>
                  <a:srgbClr val="0070C0"/>
                </a:solidFill>
                <a:latin typeface="Times New Roman" pitchFamily="18" charset="0"/>
              </a:rPr>
              <a:t>Bạn Ngọc đọc bài.</a:t>
            </a:r>
            <a:endParaRPr lang="en-US" sz="3200">
              <a:solidFill>
                <a:srgbClr val="0070C0"/>
              </a:solidFill>
              <a:latin typeface="Times New Roman" pitchFamily="18" charset="0"/>
            </a:endParaRPr>
          </a:p>
        </p:txBody>
      </p:sp>
      <p:pic>
        <p:nvPicPr>
          <p:cNvPr id="27657" name="Picture 11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2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123135"/>
            <a:ext cx="1284288" cy="963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2438400" y="2315766"/>
            <a:ext cx="2743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latin typeface="Times New Roman" pitchFamily="18" charset="0"/>
              </a:rPr>
              <a:t> </a:t>
            </a:r>
            <a:r>
              <a:rPr lang="en-US" sz="36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>
                <a:solidFill>
                  <a:srgbClr val="CC3300"/>
                </a:solidFill>
                <a:latin typeface="Times New Roman" pitchFamily="18" charset="0"/>
              </a:rPr>
              <a:t>đoàn kết</a:t>
            </a:r>
            <a:r>
              <a:rPr lang="en-US" sz="3600">
                <a:solidFill>
                  <a:srgbClr val="000000"/>
                </a:solidFill>
                <a:latin typeface="Times New Roman" pitchFamily="18" charset="0"/>
              </a:rPr>
              <a:t>,</a:t>
            </a:r>
            <a:endParaRPr lang="en-US" sz="320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4343400" y="2315766"/>
            <a:ext cx="2743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rgbClr val="000000"/>
                </a:solidFill>
                <a:latin typeface="Times New Roman" pitchFamily="18" charset="0"/>
              </a:rPr>
              <a:t>  </a:t>
            </a:r>
            <a:r>
              <a:rPr lang="en-US" sz="3600">
                <a:solidFill>
                  <a:srgbClr val="CC3300"/>
                </a:solidFill>
                <a:latin typeface="Times New Roman" pitchFamily="18" charset="0"/>
              </a:rPr>
              <a:t>quý mến</a:t>
            </a:r>
            <a:r>
              <a:rPr lang="en-US" sz="3600">
                <a:solidFill>
                  <a:srgbClr val="000000"/>
                </a:solidFill>
                <a:latin typeface="Times New Roman" pitchFamily="18" charset="0"/>
              </a:rPr>
              <a:t>,...</a:t>
            </a:r>
            <a:endParaRPr lang="en-US" sz="320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533400" y="3829050"/>
            <a:ext cx="7543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rgbClr val="000000"/>
                </a:solidFill>
                <a:latin typeface="Times New Roman" pitchFamily="18" charset="0"/>
              </a:rPr>
              <a:t>            </a:t>
            </a:r>
            <a:r>
              <a:rPr lang="en-US" sz="3600">
                <a:solidFill>
                  <a:srgbClr val="0070C0"/>
                </a:solidFill>
                <a:latin typeface="Times New Roman" pitchFamily="18" charset="0"/>
              </a:rPr>
              <a:t> Hưng đang làm bài tập toán.</a:t>
            </a:r>
            <a:endParaRPr lang="en-US" sz="3200">
              <a:solidFill>
                <a:srgbClr val="0070C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11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 txBox="1">
            <a:spLocks noChangeArrowheads="1"/>
          </p:cNvSpPr>
          <p:nvPr/>
        </p:nvSpPr>
        <p:spPr bwMode="auto">
          <a:xfrm>
            <a:off x="1981200" y="57150"/>
            <a:ext cx="495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Luyện từ và câu</a:t>
            </a:r>
          </a:p>
        </p:txBody>
      </p:sp>
      <p:sp>
        <p:nvSpPr>
          <p:cNvPr id="36868" name="Rectangle 17"/>
          <p:cNvSpPr>
            <a:spLocks noChangeArrowheads="1"/>
          </p:cNvSpPr>
          <p:nvPr/>
        </p:nvSpPr>
        <p:spPr bwMode="auto">
          <a:xfrm>
            <a:off x="1219200" y="590550"/>
            <a:ext cx="7772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Từ chỉ đặc điểm. Câu kiểu Ai thế nào ?</a:t>
            </a:r>
            <a:endParaRPr lang="en-US" sz="3200" b="1" i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6869" name="Rectangle 3"/>
          <p:cNvSpPr txBox="1">
            <a:spLocks noChangeArrowheads="1"/>
          </p:cNvSpPr>
          <p:nvPr/>
        </p:nvSpPr>
        <p:spPr bwMode="auto">
          <a:xfrm>
            <a:off x="76200" y="1257300"/>
            <a:ext cx="914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HĐ 2:Tìm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những từ chỉ đặc điểm của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và </a:t>
            </a:r>
            <a:r>
              <a:rPr lang="en-US" sz="32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vật:</a:t>
            </a: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533400" y="2000250"/>
            <a:ext cx="7772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</a:rPr>
              <a:t>a) Đặc điểm về </a:t>
            </a:r>
            <a:r>
              <a:rPr lang="en-US" sz="3200" b="1" u="sng">
                <a:latin typeface="Times New Roman" pitchFamily="18" charset="0"/>
              </a:rPr>
              <a:t>tính tình </a:t>
            </a:r>
            <a:r>
              <a:rPr lang="en-US" sz="3200" b="1">
                <a:latin typeface="Times New Roman" pitchFamily="18" charset="0"/>
              </a:rPr>
              <a:t>của  một người .</a:t>
            </a:r>
            <a:endParaRPr lang="en-US" sz="3200" b="1" i="1">
              <a:latin typeface="Times New Roman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04800" y="2628900"/>
            <a:ext cx="3048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siêng năng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971800" y="3657600"/>
            <a:ext cx="3124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hung dữ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048000" y="3086100"/>
            <a:ext cx="2952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chăm chỉ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5295900" y="2628900"/>
            <a:ext cx="2933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nhân hậu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04800" y="3086100"/>
            <a:ext cx="2590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dịu dàng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743200" y="2628900"/>
            <a:ext cx="3238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cần cù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52400" y="3543300"/>
            <a:ext cx="3048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dũng cảm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5334000" y="3086100"/>
            <a:ext cx="2895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nhút nhát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 txBox="1">
            <a:spLocks noChangeArrowheads="1"/>
          </p:cNvSpPr>
          <p:nvPr/>
        </p:nvSpPr>
        <p:spPr bwMode="auto">
          <a:xfrm>
            <a:off x="1981200" y="57150"/>
            <a:ext cx="495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2" name="Rectangle 17"/>
          <p:cNvSpPr>
            <a:spLocks noChangeArrowheads="1"/>
          </p:cNvSpPr>
          <p:nvPr/>
        </p:nvSpPr>
        <p:spPr bwMode="auto">
          <a:xfrm>
            <a:off x="1219200" y="438150"/>
            <a:ext cx="7772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Từ chỉ đặc điểm. Câu kiểu Ai thế nào ?</a:t>
            </a:r>
            <a:endParaRPr lang="en-US" sz="3200" b="1" i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7893" name="Rectangle 3"/>
          <p:cNvSpPr txBox="1">
            <a:spLocks noChangeArrowheads="1"/>
          </p:cNvSpPr>
          <p:nvPr/>
        </p:nvSpPr>
        <p:spPr bwMode="auto">
          <a:xfrm>
            <a:off x="0" y="1143000"/>
            <a:ext cx="914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HĐ </a:t>
            </a:r>
            <a:r>
              <a:rPr lang="en-US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2:Tìm những từ chỉ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đặc điểm</a:t>
            </a:r>
            <a:r>
              <a:rPr lang="en-US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của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 </a:t>
            </a:r>
            <a:r>
              <a:rPr lang="en-US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 </a:t>
            </a:r>
            <a:r>
              <a:rPr lang="en-US" sz="32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vật: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76200" y="2628900"/>
            <a:ext cx="3048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đỏ tươi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743200" y="3657600"/>
            <a:ext cx="3124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048000" y="3086100"/>
            <a:ext cx="2952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vàng nhạt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5448300" y="2628900"/>
            <a:ext cx="2933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cam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57200" y="3086100"/>
            <a:ext cx="2590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đen huyền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3009900" y="2628900"/>
            <a:ext cx="3238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trắng muốt</a:t>
            </a:r>
          </a:p>
        </p:txBody>
      </p:sp>
      <p:sp>
        <p:nvSpPr>
          <p:cNvPr id="37900" name="Rectangle 3"/>
          <p:cNvSpPr txBox="1">
            <a:spLocks noChangeArrowheads="1"/>
          </p:cNvSpPr>
          <p:nvPr/>
        </p:nvSpPr>
        <p:spPr bwMode="auto">
          <a:xfrm>
            <a:off x="152400" y="3543300"/>
            <a:ext cx="3048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endParaRPr lang="en-US" sz="320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5486400" y="3086100"/>
            <a:ext cx="2895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tím 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33400" y="2000250"/>
            <a:ext cx="7772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</a:rPr>
              <a:t>b) Đặc điểm về </a:t>
            </a:r>
            <a:r>
              <a:rPr lang="en-US" sz="3200" b="1" u="sng">
                <a:latin typeface="Times New Roman" pitchFamily="18" charset="0"/>
              </a:rPr>
              <a:t>màu sắc </a:t>
            </a:r>
            <a:r>
              <a:rPr lang="en-US" sz="3200" b="1">
                <a:latin typeface="Times New Roman" pitchFamily="18" charset="0"/>
              </a:rPr>
              <a:t>của một vật.</a:t>
            </a:r>
            <a:endParaRPr lang="en-US" sz="3200" b="1" i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 txBox="1">
            <a:spLocks noChangeArrowheads="1"/>
          </p:cNvSpPr>
          <p:nvPr/>
        </p:nvSpPr>
        <p:spPr bwMode="auto">
          <a:xfrm>
            <a:off x="1981200" y="57150"/>
            <a:ext cx="495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6" name="Rectangle 17"/>
          <p:cNvSpPr>
            <a:spLocks noChangeArrowheads="1"/>
          </p:cNvSpPr>
          <p:nvPr/>
        </p:nvSpPr>
        <p:spPr bwMode="auto">
          <a:xfrm>
            <a:off x="1219200" y="514350"/>
            <a:ext cx="7772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Từ chỉ đặc điểm. Câu kiểu Ai thế nào </a:t>
            </a:r>
            <a:r>
              <a:rPr lang="en-US" sz="3200" b="1">
                <a:solidFill>
                  <a:srgbClr val="108D9E"/>
                </a:solidFill>
                <a:latin typeface="Times New Roman" pitchFamily="18" charset="0"/>
              </a:rPr>
              <a:t>?</a:t>
            </a:r>
            <a:endParaRPr lang="en-US" sz="3200" b="1" i="1">
              <a:solidFill>
                <a:srgbClr val="108D9E"/>
              </a:solidFill>
              <a:latin typeface="Times New Roman" pitchFamily="18" charset="0"/>
            </a:endParaRPr>
          </a:p>
        </p:txBody>
      </p:sp>
      <p:sp>
        <p:nvSpPr>
          <p:cNvPr id="38917" name="Rectangle 3"/>
          <p:cNvSpPr txBox="1">
            <a:spLocks noChangeArrowheads="1"/>
          </p:cNvSpPr>
          <p:nvPr/>
        </p:nvSpPr>
        <p:spPr bwMode="auto">
          <a:xfrm>
            <a:off x="38100" y="1143000"/>
            <a:ext cx="914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HĐ </a:t>
            </a:r>
            <a:r>
              <a:rPr lang="en-US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2:Tìm những từ chỉ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đặc điểm </a:t>
            </a:r>
            <a:r>
              <a:rPr lang="en-US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 </a:t>
            </a:r>
            <a:r>
              <a:rPr lang="en-US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 </a:t>
            </a:r>
            <a:r>
              <a:rPr lang="en-US" sz="32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vật: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76200" y="3028950"/>
            <a:ext cx="3048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mập,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362200" y="3028950"/>
            <a:ext cx="2952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thấp ( lùn ),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1143000" y="3028950"/>
            <a:ext cx="2590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gầy,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3733800" y="3028950"/>
            <a:ext cx="3238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cao,...</a:t>
            </a:r>
          </a:p>
        </p:txBody>
      </p:sp>
      <p:sp>
        <p:nvSpPr>
          <p:cNvPr id="38922" name="Rectangle 3"/>
          <p:cNvSpPr txBox="1">
            <a:spLocks noChangeArrowheads="1"/>
          </p:cNvSpPr>
          <p:nvPr/>
        </p:nvSpPr>
        <p:spPr bwMode="auto">
          <a:xfrm>
            <a:off x="152400" y="3543300"/>
            <a:ext cx="3048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endParaRPr lang="en-US" sz="320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3" name="Rectangle 17"/>
          <p:cNvSpPr>
            <a:spLocks noChangeArrowheads="1"/>
          </p:cNvSpPr>
          <p:nvPr/>
        </p:nvSpPr>
        <p:spPr bwMode="auto">
          <a:xfrm>
            <a:off x="533400" y="2000250"/>
            <a:ext cx="7772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</a:rPr>
              <a:t>c) Đặc điểm về hình dáng của người, vật.</a:t>
            </a:r>
            <a:endParaRPr lang="en-US" sz="3200" b="1" i="1">
              <a:latin typeface="Times New Roman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85800" y="2476500"/>
            <a:ext cx="7772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</a:rPr>
              <a:t> </a:t>
            </a:r>
            <a:r>
              <a:rPr lang="en-US" sz="3200" b="1">
                <a:solidFill>
                  <a:srgbClr val="CC3300"/>
                </a:solidFill>
                <a:latin typeface="Times New Roman" pitchFamily="18" charset="0"/>
              </a:rPr>
              <a:t>Đặc điểm về hình dáng của người:</a:t>
            </a:r>
            <a:endParaRPr lang="en-US" sz="3200" b="1" i="1"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85800" y="3562350"/>
            <a:ext cx="7772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</a:rPr>
              <a:t> </a:t>
            </a:r>
            <a:r>
              <a:rPr lang="en-US" sz="3200" b="1">
                <a:solidFill>
                  <a:srgbClr val="00B0F0"/>
                </a:solidFill>
                <a:latin typeface="Times New Roman" pitchFamily="18" charset="0"/>
              </a:rPr>
              <a:t>Đặc điểm về hình dáng của vật:</a:t>
            </a:r>
            <a:endParaRPr lang="en-US" sz="3200" b="1" i="1">
              <a:solidFill>
                <a:srgbClr val="00B0F0"/>
              </a:solidFill>
              <a:latin typeface="Times New Roman" pitchFamily="18" charset="0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76200" y="4286250"/>
            <a:ext cx="3048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vuông,</a:t>
            </a: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1219200" y="4286250"/>
            <a:ext cx="3048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méo,</a:t>
            </a: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2057400" y="4286250"/>
            <a:ext cx="3048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dài,</a:t>
            </a: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3124200" y="4286250"/>
            <a:ext cx="3048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ngắn,...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5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7"/>
          <p:cNvSpPr txBox="1">
            <a:spLocks noChangeArrowheads="1"/>
          </p:cNvSpPr>
          <p:nvPr/>
        </p:nvSpPr>
        <p:spPr bwMode="auto">
          <a:xfrm>
            <a:off x="0" y="895350"/>
            <a:ext cx="929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>
                <a:latin typeface="VNI-Times" pitchFamily="2" charset="0"/>
              </a:rPr>
              <a:t>: Choïn töø thích hôïp roài ñaët caâu vôùi töø aáy ñeå taû: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0" y="1276350"/>
            <a:ext cx="8915400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latin typeface="VNI-Times" pitchFamily="2" charset="0"/>
              </a:rPr>
              <a:t>a) Maùi toùc cuûa oâng (hoaëc baø) em: </a:t>
            </a:r>
            <a:r>
              <a:rPr lang="en-US" sz="2800">
                <a:solidFill>
                  <a:srgbClr val="D60093"/>
                </a:solidFill>
                <a:latin typeface="VNI-Times" pitchFamily="2" charset="0"/>
              </a:rPr>
              <a:t>baïc traéng</a:t>
            </a:r>
            <a:r>
              <a:rPr lang="en-US" sz="2800">
                <a:latin typeface="VNI-Times" pitchFamily="2" charset="0"/>
              </a:rPr>
              <a:t>, </a:t>
            </a:r>
            <a:r>
              <a:rPr lang="en-US" sz="2800">
                <a:solidFill>
                  <a:srgbClr val="D60093"/>
                </a:solidFill>
                <a:latin typeface="VNI-Times" pitchFamily="2" charset="0"/>
              </a:rPr>
              <a:t>ñen</a:t>
            </a:r>
            <a:r>
              <a:rPr lang="en-US" sz="280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800">
                <a:solidFill>
                  <a:srgbClr val="D60093"/>
                </a:solidFill>
                <a:latin typeface="VNI-Times" pitchFamily="2" charset="0"/>
              </a:rPr>
              <a:t>nhaùnh</a:t>
            </a:r>
            <a:r>
              <a:rPr lang="en-US" sz="2800">
                <a:latin typeface="VNI-Times" pitchFamily="2" charset="0"/>
              </a:rPr>
              <a:t>,</a:t>
            </a:r>
            <a:r>
              <a:rPr lang="en-US" sz="280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800">
                <a:solidFill>
                  <a:srgbClr val="D60093"/>
                </a:solidFill>
                <a:latin typeface="VNI-Times" pitchFamily="2" charset="0"/>
              </a:rPr>
              <a:t>hoa raâm</a:t>
            </a:r>
            <a:r>
              <a:rPr lang="en-US" sz="2800">
                <a:latin typeface="VNI-Times" pitchFamily="2" charset="0"/>
              </a:rPr>
              <a:t>,…</a:t>
            </a:r>
          </a:p>
          <a:p>
            <a:pPr>
              <a:spcBef>
                <a:spcPct val="50000"/>
              </a:spcBef>
            </a:pPr>
            <a:r>
              <a:rPr lang="en-US" sz="2800">
                <a:latin typeface="VNI-Times" pitchFamily="2" charset="0"/>
              </a:rPr>
              <a:t>b) Tính tình cuûa boá (hoaëc meï) em:</a:t>
            </a:r>
            <a:r>
              <a:rPr lang="en-US" sz="280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800">
                <a:solidFill>
                  <a:srgbClr val="D60093"/>
                </a:solidFill>
                <a:latin typeface="VNI-Times" pitchFamily="2" charset="0"/>
              </a:rPr>
              <a:t>hieàn haäu</a:t>
            </a:r>
            <a:r>
              <a:rPr lang="en-US" sz="2800">
                <a:latin typeface="VNI-Times" pitchFamily="2" charset="0"/>
              </a:rPr>
              <a:t>,</a:t>
            </a:r>
            <a:r>
              <a:rPr lang="en-US" sz="280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800">
                <a:solidFill>
                  <a:srgbClr val="D60093"/>
                </a:solidFill>
                <a:latin typeface="VNI-Times" pitchFamily="2" charset="0"/>
              </a:rPr>
              <a:t>vui vẻ</a:t>
            </a:r>
            <a:r>
              <a:rPr lang="en-US" sz="2800">
                <a:latin typeface="VNI-Times" pitchFamily="2" charset="0"/>
              </a:rPr>
              <a:t>, </a:t>
            </a:r>
            <a:r>
              <a:rPr lang="en-US" sz="2800">
                <a:solidFill>
                  <a:srgbClr val="D60093"/>
                </a:solidFill>
                <a:latin typeface="VNI-Times" pitchFamily="2" charset="0"/>
              </a:rPr>
              <a:t>ñieàm ñaïm</a:t>
            </a:r>
            <a:r>
              <a:rPr lang="en-US" sz="2800">
                <a:latin typeface="VNI-Times" pitchFamily="2" charset="0"/>
              </a:rPr>
              <a:t>,…</a:t>
            </a:r>
          </a:p>
          <a:p>
            <a:pPr>
              <a:spcBef>
                <a:spcPct val="50000"/>
              </a:spcBef>
            </a:pPr>
            <a:r>
              <a:rPr lang="en-US" sz="2800">
                <a:latin typeface="VNI-Times" pitchFamily="2" charset="0"/>
              </a:rPr>
              <a:t>c) Baøn tay cuûa em beù:</a:t>
            </a:r>
            <a:r>
              <a:rPr lang="en-US" sz="280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800">
                <a:solidFill>
                  <a:srgbClr val="D60093"/>
                </a:solidFill>
                <a:latin typeface="VNI-Times" pitchFamily="2" charset="0"/>
              </a:rPr>
              <a:t>muõm móm</a:t>
            </a:r>
            <a:r>
              <a:rPr lang="en-US" sz="2800">
                <a:latin typeface="VNI-Times" pitchFamily="2" charset="0"/>
              </a:rPr>
              <a:t>,</a:t>
            </a:r>
            <a:r>
              <a:rPr lang="en-US" sz="280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800">
                <a:solidFill>
                  <a:srgbClr val="D60093"/>
                </a:solidFill>
                <a:latin typeface="VNI-Times" pitchFamily="2" charset="0"/>
              </a:rPr>
              <a:t>traéng hoàng</a:t>
            </a:r>
            <a:r>
              <a:rPr lang="en-US" sz="2800">
                <a:latin typeface="VNI-Times" pitchFamily="2" charset="0"/>
              </a:rPr>
              <a:t>,</a:t>
            </a:r>
            <a:r>
              <a:rPr lang="en-US" sz="280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800">
                <a:solidFill>
                  <a:srgbClr val="D60093"/>
                </a:solidFill>
                <a:latin typeface="VNI-Times" pitchFamily="2" charset="0"/>
              </a:rPr>
              <a:t>xinh xaén</a:t>
            </a:r>
            <a:r>
              <a:rPr lang="en-US" sz="2800">
                <a:latin typeface="VNI-Times" pitchFamily="2" charset="0"/>
              </a:rPr>
              <a:t>, …</a:t>
            </a:r>
          </a:p>
          <a:p>
            <a:pPr>
              <a:spcBef>
                <a:spcPct val="50000"/>
              </a:spcBef>
            </a:pPr>
            <a:r>
              <a:rPr lang="en-US" sz="2800">
                <a:latin typeface="VNI-Times" pitchFamily="2" charset="0"/>
              </a:rPr>
              <a:t>d) Nuï cöôøi cuûa anh (hoaëc chò) em: </a:t>
            </a:r>
            <a:r>
              <a:rPr lang="en-US" sz="2800">
                <a:solidFill>
                  <a:srgbClr val="D60093"/>
                </a:solidFill>
                <a:latin typeface="VNI-Times" pitchFamily="2" charset="0"/>
              </a:rPr>
              <a:t>töôi taén</a:t>
            </a:r>
            <a:r>
              <a:rPr lang="en-US" sz="2800">
                <a:latin typeface="VNI-Times" pitchFamily="2" charset="0"/>
              </a:rPr>
              <a:t>,</a:t>
            </a:r>
            <a:r>
              <a:rPr lang="en-US" sz="280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800">
                <a:solidFill>
                  <a:srgbClr val="D60093"/>
                </a:solidFill>
                <a:latin typeface="VNI-Times" pitchFamily="2" charset="0"/>
              </a:rPr>
              <a:t>raïng rôõ</a:t>
            </a:r>
            <a:r>
              <a:rPr lang="en-US" sz="2800">
                <a:latin typeface="VNI-Times" pitchFamily="2" charset="0"/>
              </a:rPr>
              <a:t>,</a:t>
            </a:r>
            <a:r>
              <a:rPr lang="en-US" sz="280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800">
                <a:solidFill>
                  <a:srgbClr val="D60093"/>
                </a:solidFill>
                <a:latin typeface="VNI-Times" pitchFamily="2" charset="0"/>
              </a:rPr>
              <a:t>hieàn laønh</a:t>
            </a:r>
            <a:r>
              <a:rPr lang="en-US" sz="2800">
                <a:latin typeface="VNI-Times" pitchFamily="2" charset="0"/>
              </a:rPr>
              <a:t>, …</a:t>
            </a:r>
          </a:p>
        </p:txBody>
      </p:sp>
      <p:sp>
        <p:nvSpPr>
          <p:cNvPr id="39941" name="Rectangle 3"/>
          <p:cNvSpPr txBox="1">
            <a:spLocks noChangeArrowheads="1"/>
          </p:cNvSpPr>
          <p:nvPr/>
        </p:nvSpPr>
        <p:spPr bwMode="auto">
          <a:xfrm>
            <a:off x="1905000" y="57150"/>
            <a:ext cx="495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2" name="Rectangle 17"/>
          <p:cNvSpPr>
            <a:spLocks noChangeArrowheads="1"/>
          </p:cNvSpPr>
          <p:nvPr/>
        </p:nvSpPr>
        <p:spPr bwMode="auto">
          <a:xfrm>
            <a:off x="1219200" y="438150"/>
            <a:ext cx="7772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</a:rPr>
              <a:t>chỉ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</a:rPr>
              <a:t>đặc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</a:rPr>
              <a:t>điểm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</a:rPr>
              <a:t>kiểu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</a:rPr>
              <a:t> Ai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</a:rPr>
              <a:t>thế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</a:rPr>
              <a:t> ?</a:t>
            </a:r>
            <a:endParaRPr lang="en-US" sz="30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7"/>
          <p:cNvSpPr txBox="1">
            <a:spLocks noChangeArrowheads="1"/>
          </p:cNvSpPr>
          <p:nvPr/>
        </p:nvSpPr>
        <p:spPr bwMode="auto">
          <a:xfrm>
            <a:off x="0" y="-8334"/>
            <a:ext cx="9296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>
                <a:latin typeface="VNI-Times" pitchFamily="2" charset="0"/>
              </a:rPr>
              <a:t>Hoạt động 3: Choïn töø thích hôïp </a:t>
            </a:r>
            <a:r>
              <a:rPr lang="en-US" sz="3000" b="1" u="sng">
                <a:latin typeface="VNI-Times" pitchFamily="2" charset="0"/>
              </a:rPr>
              <a:t>roài</a:t>
            </a:r>
            <a:r>
              <a:rPr lang="en-US" sz="3000" b="1" u="sng">
                <a:solidFill>
                  <a:srgbClr val="CC3300"/>
                </a:solidFill>
                <a:latin typeface="VNI-Times" pitchFamily="2" charset="0"/>
              </a:rPr>
              <a:t> ñaët caâu </a:t>
            </a:r>
            <a:r>
              <a:rPr lang="en-US" sz="3000" b="1">
                <a:latin typeface="VNI-Times" pitchFamily="2" charset="0"/>
              </a:rPr>
              <a:t>vôùi töø aáy ñeå taû: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209065"/>
              </p:ext>
            </p:extLst>
          </p:nvPr>
        </p:nvGraphicFramePr>
        <p:xfrm>
          <a:off x="609600" y="945356"/>
          <a:ext cx="7772400" cy="483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3886200"/>
              </a:tblGrid>
              <a:tr h="48339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CC00FF"/>
                          </a:solidFill>
                        </a:rPr>
                        <a:t>Ai ( </a:t>
                      </a:r>
                      <a:r>
                        <a:rPr lang="en-US" sz="2400" dirty="0" err="1" smtClean="0">
                          <a:solidFill>
                            <a:srgbClr val="CC00FF"/>
                          </a:solidFill>
                        </a:rPr>
                        <a:t>cái</a:t>
                      </a:r>
                      <a:r>
                        <a:rPr lang="en-US" sz="2400" baseline="0" dirty="0" smtClean="0">
                          <a:solidFill>
                            <a:srgbClr val="CC00FF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C00FF"/>
                          </a:solidFill>
                        </a:rPr>
                        <a:t>gì</a:t>
                      </a:r>
                      <a:r>
                        <a:rPr lang="en-US" sz="2400" baseline="0" dirty="0" smtClean="0">
                          <a:solidFill>
                            <a:srgbClr val="CC00FF"/>
                          </a:solidFill>
                        </a:rPr>
                        <a:t>, con </a:t>
                      </a:r>
                      <a:r>
                        <a:rPr lang="en-US" sz="2400" baseline="0" dirty="0" err="1" smtClean="0">
                          <a:solidFill>
                            <a:srgbClr val="CC00FF"/>
                          </a:solidFill>
                        </a:rPr>
                        <a:t>gì</a:t>
                      </a:r>
                      <a:r>
                        <a:rPr lang="en-US" sz="2400" baseline="0" dirty="0" smtClean="0">
                          <a:solidFill>
                            <a:srgbClr val="CC00FF"/>
                          </a:solidFill>
                        </a:rPr>
                        <a:t> )</a:t>
                      </a:r>
                      <a:endParaRPr lang="en-US" sz="2400" dirty="0">
                        <a:solidFill>
                          <a:srgbClr val="CC00FF"/>
                        </a:solidFill>
                      </a:endParaRPr>
                    </a:p>
                  </a:txBody>
                  <a:tcPr marT="34317" marB="3431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rgbClr val="CC00FF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CC00FF"/>
                          </a:solidFill>
                        </a:rPr>
                        <a:t>thế</a:t>
                      </a:r>
                      <a:r>
                        <a:rPr lang="en-US" sz="2400" dirty="0" smtClean="0">
                          <a:solidFill>
                            <a:srgbClr val="CC00FF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CC00FF"/>
                          </a:solidFill>
                        </a:rPr>
                        <a:t>nào</a:t>
                      </a:r>
                      <a:r>
                        <a:rPr lang="en-US" sz="2400" baseline="0" dirty="0" smtClean="0">
                          <a:solidFill>
                            <a:srgbClr val="CC00FF"/>
                          </a:solidFill>
                        </a:rPr>
                        <a:t> ?</a:t>
                      </a:r>
                      <a:endParaRPr lang="en-US" sz="2400" dirty="0">
                        <a:solidFill>
                          <a:srgbClr val="CC00FF"/>
                        </a:solidFill>
                      </a:endParaRPr>
                    </a:p>
                  </a:txBody>
                  <a:tcPr marT="34317" marB="34317"/>
                </a:tc>
              </a:tr>
            </a:tbl>
          </a:graphicData>
        </a:graphic>
      </p:graphicFrame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3505200" y="2628900"/>
            <a:ext cx="3505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hiền hậu.</a:t>
            </a:r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2743200" y="2228850"/>
            <a:ext cx="495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hoa râm.</a:t>
            </a: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 bwMode="auto">
          <a:xfrm>
            <a:off x="2895600" y="1828800"/>
            <a:ext cx="495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đen nhánh.</a:t>
            </a: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3200400" y="1428750"/>
            <a:ext cx="426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bạc trắng.</a:t>
            </a:r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228600" y="1428750"/>
            <a:ext cx="3581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Mái tóc ông em</a:t>
            </a:r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228600" y="182880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Mái tóc ông em</a:t>
            </a:r>
          </a:p>
        </p:txBody>
      </p:sp>
      <p:sp>
        <p:nvSpPr>
          <p:cNvPr id="37" name="Rectangle 3"/>
          <p:cNvSpPr txBox="1">
            <a:spLocks noChangeArrowheads="1"/>
          </p:cNvSpPr>
          <p:nvPr/>
        </p:nvSpPr>
        <p:spPr bwMode="auto">
          <a:xfrm>
            <a:off x="228600" y="222885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Mái tóc ông em</a:t>
            </a:r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457200" y="262890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Tính tình của bố em</a:t>
            </a: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457200" y="302895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Tính tình của bố em</a:t>
            </a:r>
          </a:p>
        </p:txBody>
      </p:sp>
      <p:sp>
        <p:nvSpPr>
          <p:cNvPr id="40" name="Rectangle 3"/>
          <p:cNvSpPr txBox="1">
            <a:spLocks noChangeArrowheads="1"/>
          </p:cNvSpPr>
          <p:nvPr/>
        </p:nvSpPr>
        <p:spPr bwMode="auto">
          <a:xfrm>
            <a:off x="3733800" y="3028950"/>
            <a:ext cx="2514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vui vẻ.</a:t>
            </a:r>
          </a:p>
        </p:txBody>
      </p:sp>
      <p:sp>
        <p:nvSpPr>
          <p:cNvPr id="41" name="Rectangle 3"/>
          <p:cNvSpPr txBox="1">
            <a:spLocks noChangeArrowheads="1"/>
          </p:cNvSpPr>
          <p:nvPr/>
        </p:nvSpPr>
        <p:spPr bwMode="auto">
          <a:xfrm>
            <a:off x="381000" y="337185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Bàn tay của em bé</a:t>
            </a:r>
          </a:p>
        </p:txBody>
      </p:sp>
      <p:sp>
        <p:nvSpPr>
          <p:cNvPr id="42" name="Rectangle 3"/>
          <p:cNvSpPr txBox="1">
            <a:spLocks noChangeArrowheads="1"/>
          </p:cNvSpPr>
          <p:nvPr/>
        </p:nvSpPr>
        <p:spPr bwMode="auto">
          <a:xfrm>
            <a:off x="381000" y="371475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Bàn tay của em bé</a:t>
            </a:r>
          </a:p>
        </p:txBody>
      </p:sp>
      <p:sp>
        <p:nvSpPr>
          <p:cNvPr id="43" name="Rectangle 3"/>
          <p:cNvSpPr txBox="1">
            <a:spLocks noChangeArrowheads="1"/>
          </p:cNvSpPr>
          <p:nvPr/>
        </p:nvSpPr>
        <p:spPr bwMode="auto">
          <a:xfrm>
            <a:off x="381000" y="405765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Bàn tay của em bé</a:t>
            </a:r>
          </a:p>
        </p:txBody>
      </p:sp>
      <p:sp>
        <p:nvSpPr>
          <p:cNvPr id="44" name="Rectangle 3"/>
          <p:cNvSpPr txBox="1">
            <a:spLocks noChangeArrowheads="1"/>
          </p:cNvSpPr>
          <p:nvPr/>
        </p:nvSpPr>
        <p:spPr bwMode="auto">
          <a:xfrm>
            <a:off x="4114800" y="3371850"/>
            <a:ext cx="2514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mũm mĩm.</a:t>
            </a:r>
          </a:p>
        </p:txBody>
      </p:sp>
      <p:sp>
        <p:nvSpPr>
          <p:cNvPr id="45" name="Rectangle 3"/>
          <p:cNvSpPr txBox="1">
            <a:spLocks noChangeArrowheads="1"/>
          </p:cNvSpPr>
          <p:nvPr/>
        </p:nvSpPr>
        <p:spPr bwMode="auto">
          <a:xfrm>
            <a:off x="4114800" y="3714750"/>
            <a:ext cx="2514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trắng hồng.</a:t>
            </a:r>
          </a:p>
        </p:txBody>
      </p:sp>
      <p:sp>
        <p:nvSpPr>
          <p:cNvPr id="46" name="Rectangle 3"/>
          <p:cNvSpPr txBox="1">
            <a:spLocks noChangeArrowheads="1"/>
          </p:cNvSpPr>
          <p:nvPr/>
        </p:nvSpPr>
        <p:spPr bwMode="auto">
          <a:xfrm>
            <a:off x="3962400" y="4057650"/>
            <a:ext cx="2514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xinh xắn.</a:t>
            </a:r>
          </a:p>
        </p:txBody>
      </p:sp>
      <p:sp>
        <p:nvSpPr>
          <p:cNvPr id="47" name="Rectangle 3"/>
          <p:cNvSpPr txBox="1">
            <a:spLocks noChangeArrowheads="1"/>
          </p:cNvSpPr>
          <p:nvPr/>
        </p:nvSpPr>
        <p:spPr bwMode="auto">
          <a:xfrm>
            <a:off x="381000" y="440055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Nụ cười của chị em</a:t>
            </a:r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 bwMode="auto">
          <a:xfrm>
            <a:off x="3886200" y="4400550"/>
            <a:ext cx="2514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tươi tắn.</a:t>
            </a:r>
          </a:p>
        </p:txBody>
      </p:sp>
      <p:sp>
        <p:nvSpPr>
          <p:cNvPr id="49" name="Rectangle 3"/>
          <p:cNvSpPr txBox="1">
            <a:spLocks noChangeArrowheads="1"/>
          </p:cNvSpPr>
          <p:nvPr/>
        </p:nvSpPr>
        <p:spPr bwMode="auto">
          <a:xfrm>
            <a:off x="381000" y="474345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Nụ cười của chị em</a:t>
            </a:r>
          </a:p>
        </p:txBody>
      </p:sp>
      <p:sp>
        <p:nvSpPr>
          <p:cNvPr id="50" name="Rectangle 3"/>
          <p:cNvSpPr txBox="1">
            <a:spLocks noChangeArrowheads="1"/>
          </p:cNvSpPr>
          <p:nvPr/>
        </p:nvSpPr>
        <p:spPr bwMode="auto">
          <a:xfrm>
            <a:off x="3810000" y="4743450"/>
            <a:ext cx="2514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rạng rỡ.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KHU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762000" y="1276350"/>
            <a:ext cx="7543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alt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ừ</a:t>
            </a:r>
            <a:r>
              <a:rPr lang="en-US" alt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alt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alt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762000" y="1657350"/>
            <a:ext cx="65236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eriod"/>
            </a:pPr>
            <a:r>
              <a:rPr lang="en-US" altLang="en-US" sz="3600">
                <a:latin typeface="Times New Roman" pitchFamily="18" charset="0"/>
                <a:cs typeface="Times New Roman" pitchFamily="18" charset="0"/>
              </a:rPr>
              <a:t>Từ chỉ tính tình của một người.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723900" y="2228851"/>
            <a:ext cx="77983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latin typeface="Times New Roman" pitchFamily="18" charset="0"/>
                <a:cs typeface="Times New Roman" pitchFamily="18" charset="0"/>
              </a:rPr>
              <a:t>b. Từ chỉ màu sắc của vật.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609600" y="2800352"/>
            <a:ext cx="78486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latin typeface="Times New Roman" pitchFamily="18" charset="0"/>
                <a:cs typeface="Times New Roman" pitchFamily="18" charset="0"/>
              </a:rPr>
              <a:t>c. Từ chỉ tính tình của một người, từ chỉ màu sắc của vật, từ chỉ hình dáng người và vật.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905000" y="400050"/>
            <a:ext cx="495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1219200" y="762000"/>
            <a:ext cx="7772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chỉ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đặc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điểm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kiểu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Ai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thế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?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67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5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2"/>
                  </p:tgtEl>
                </p:cond>
              </p:nextCondLst>
            </p:seq>
          </p:childTnLst>
        </p:cTn>
      </p:par>
    </p:tnLst>
    <p:bldLst>
      <p:bldP spid="24580" grpId="0"/>
      <p:bldP spid="24581" grpId="0"/>
      <p:bldP spid="2458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bor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28600"/>
            <a:ext cx="8534400" cy="400050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n-US" altLang="en-US" sz="2400" b="1" u="sng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2400" b="1" u="sng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altLang="en-US" sz="2400" b="1" u="sng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u="sng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400" b="1" u="sng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400" b="1" u="sng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-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siêng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khiêm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tốn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-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lười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biếng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kiêu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căng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hợm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hĩnh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cau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,….</a:t>
            </a:r>
          </a:p>
          <a:p>
            <a:pPr fontAlgn="auto"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n-US" altLang="en-US" sz="2400" b="1" u="sng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en-US" sz="2400" b="1" u="sng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altLang="en-US" sz="2400" b="1" u="sng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u="sng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400" b="1" u="sng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400" b="1" u="sng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muốt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lè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chói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sì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sạm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than,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nhạt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</a:p>
          <a:p>
            <a:pPr fontAlgn="auto"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n-US" altLang="en-US" sz="2400" b="1" u="sng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400" b="1" u="sng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altLang="en-US" sz="2400" b="1" u="sng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u="sng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400" b="1" u="sng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u="sng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400" b="1" u="sng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dong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dỏng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to,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mập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gầy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gầy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nhom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xoe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méo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en-US" alt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85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KHU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81000" y="1451372"/>
            <a:ext cx="8839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</a:t>
            </a:r>
            <a:r>
              <a:rPr lang="vi-VN" altLang="en-US" sz="2800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2.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Câu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được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viết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theo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Kiểu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câu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3200" i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Ai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thế</a:t>
            </a:r>
            <a:r>
              <a:rPr lang="en-US" altLang="en-US" sz="3200" i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altLang="en-US" sz="3200" i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?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447800" y="2215575"/>
            <a:ext cx="6629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eriod"/>
            </a:pP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447800" y="2787075"/>
            <a:ext cx="4876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latin typeface="Times New Roman" pitchFamily="18" charset="0"/>
                <a:cs typeface="Times New Roman" pitchFamily="18" charset="0"/>
              </a:rPr>
              <a:t>b.Em Nụ ngoan lắm.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1447800" y="3358575"/>
            <a:ext cx="7162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latin typeface="Times New Roman" pitchFamily="18" charset="0"/>
                <a:cs typeface="Times New Roman" pitchFamily="18" charset="0"/>
              </a:rPr>
              <a:t>c.Hoa là cô bé ngoan ngoãn.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905000" y="438150"/>
            <a:ext cx="495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1219200" y="819150"/>
            <a:ext cx="7772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chỉ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đặc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điểm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kiểu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Ai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thế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?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21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6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5"/>
                  </p:tgtEl>
                </p:cond>
              </p:nextCondLst>
            </p:seq>
          </p:childTnLst>
        </p:cTn>
      </p:par>
    </p:tnLst>
    <p:bldLst>
      <p:bldP spid="25604" grpId="0"/>
      <p:bldP spid="25605" grpId="0"/>
      <p:bldP spid="2560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400050"/>
          </a:xfrm>
        </p:spPr>
        <p:txBody>
          <a:bodyPr/>
          <a:lstStyle/>
          <a:p>
            <a:pPr eaLnBrk="1" hangingPunct="1"/>
            <a:r>
              <a:rPr lang="en-US" sz="3200" b="1" i="1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i="1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7 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2020</a:t>
            </a:r>
            <a:endParaRPr lang="en-US" sz="3200" b="1" dirty="0" smtClean="0">
              <a:solidFill>
                <a:srgbClr val="0000CC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628650"/>
            <a:ext cx="4953000" cy="4000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1219200" y="1200150"/>
            <a:ext cx="7772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Từ chỉ đặc điểm. Câu kiểu Ai thế nào ?</a:t>
            </a:r>
            <a:endParaRPr lang="en-US" sz="3200" b="1" i="1">
              <a:solidFill>
                <a:srgbClr val="FF3300"/>
              </a:solidFill>
              <a:latin typeface="Times New Roman" pitchFamily="18" charset="0"/>
            </a:endParaRPr>
          </a:p>
        </p:txBody>
      </p:sp>
      <p:pic>
        <p:nvPicPr>
          <p:cNvPr id="28677" name="Picture 11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12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123135"/>
            <a:ext cx="1284288" cy="963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B9FAFD3-9683-45C6-B55F-A51B8E9877B3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pic>
        <p:nvPicPr>
          <p:cNvPr id="29699" name="Picture 6" descr="hinh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942975"/>
            <a:ext cx="20097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7" descr="hinh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42975"/>
            <a:ext cx="21336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8" descr="hinh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71550"/>
            <a:ext cx="19812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9" descr="hinh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971550"/>
            <a:ext cx="19812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Text Box 10"/>
          <p:cNvSpPr txBox="1">
            <a:spLocks noChangeArrowheads="1"/>
          </p:cNvSpPr>
          <p:nvPr/>
        </p:nvSpPr>
        <p:spPr bwMode="auto">
          <a:xfrm>
            <a:off x="0" y="20419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latin typeface="VNI-Times" pitchFamily="2" charset="0"/>
              </a:rPr>
              <a:t>Hoạt động1:</a:t>
            </a:r>
            <a:r>
              <a:rPr lang="en-US" sz="3600" b="1">
                <a:solidFill>
                  <a:srgbClr val="0000FF"/>
                </a:solidFill>
                <a:latin typeface="VNI-Times" pitchFamily="2" charset="0"/>
              </a:rPr>
              <a:t>Döïa vaøo tranh traû lôøi caâu hoûi</a:t>
            </a: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0" y="3105150"/>
            <a:ext cx="9677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0" hangingPunct="0"/>
            <a:r>
              <a:rPr lang="en-US" sz="3000">
                <a:solidFill>
                  <a:srgbClr val="0000FF"/>
                </a:solidFill>
                <a:latin typeface="VNI-Times" pitchFamily="2" charset="0"/>
              </a:rPr>
              <a:t>a) Em beù theá naøo?</a:t>
            </a:r>
            <a:r>
              <a:rPr lang="en-US" sz="3000">
                <a:solidFill>
                  <a:srgbClr val="FF00FF"/>
                </a:solidFill>
                <a:latin typeface="VNI-Times" pitchFamily="2" charset="0"/>
              </a:rPr>
              <a:t>                </a:t>
            </a:r>
            <a:r>
              <a:rPr lang="en-US" sz="3000">
                <a:solidFill>
                  <a:srgbClr val="CC3300"/>
                </a:solidFill>
                <a:latin typeface="VNI-Times" pitchFamily="2" charset="0"/>
              </a:rPr>
              <a:t>(xinh, ñeïp, deã thöông,…)</a:t>
            </a:r>
          </a:p>
          <a:p>
            <a:pPr marL="342900" indent="-342900" eaLnBrk="0" hangingPunct="0"/>
            <a:r>
              <a:rPr lang="en-US" sz="3000">
                <a:solidFill>
                  <a:srgbClr val="0000FF"/>
                </a:solidFill>
                <a:latin typeface="VNI-Times" pitchFamily="2" charset="0"/>
              </a:rPr>
              <a:t>b) Con voi theá naøo?</a:t>
            </a:r>
            <a:r>
              <a:rPr lang="en-US" sz="3000">
                <a:solidFill>
                  <a:srgbClr val="FF00FF"/>
                </a:solidFill>
                <a:latin typeface="VNI-Times" pitchFamily="2" charset="0"/>
              </a:rPr>
              <a:t>              </a:t>
            </a:r>
            <a:r>
              <a:rPr lang="en-US" sz="3000">
                <a:solidFill>
                  <a:srgbClr val="CC3300"/>
                </a:solidFill>
                <a:latin typeface="VNI-Times" pitchFamily="2" charset="0"/>
              </a:rPr>
              <a:t>(khoeû, to, chaêm chæ,…)</a:t>
            </a:r>
          </a:p>
          <a:p>
            <a:pPr marL="342900" indent="-342900" eaLnBrk="0" hangingPunct="0"/>
            <a:r>
              <a:rPr lang="en-US" sz="3000">
                <a:solidFill>
                  <a:srgbClr val="0000FF"/>
                </a:solidFill>
                <a:latin typeface="VNI-Times" pitchFamily="2" charset="0"/>
              </a:rPr>
              <a:t>c) Nhöõng quyeån vôû theá naøo? </a:t>
            </a:r>
            <a:r>
              <a:rPr lang="en-US" sz="3000">
                <a:solidFill>
                  <a:srgbClr val="CC3300"/>
                </a:solidFill>
                <a:latin typeface="VNI-Times" pitchFamily="2" charset="0"/>
              </a:rPr>
              <a:t>(ñeïp, nhieàu maøu, xinh xaén,.)</a:t>
            </a:r>
          </a:p>
          <a:p>
            <a:pPr marL="342900" indent="-342900" eaLnBrk="0" hangingPunct="0"/>
            <a:r>
              <a:rPr lang="en-US" sz="3000">
                <a:solidFill>
                  <a:srgbClr val="0000FF"/>
                </a:solidFill>
                <a:latin typeface="VNI-Times" pitchFamily="2" charset="0"/>
              </a:rPr>
              <a:t>d) Nhöõng caây cau theá naøo?</a:t>
            </a:r>
            <a:r>
              <a:rPr lang="en-US" sz="3000">
                <a:solidFill>
                  <a:srgbClr val="FF00FF"/>
                </a:solidFill>
                <a:latin typeface="VNI-Times" pitchFamily="2" charset="0"/>
              </a:rPr>
              <a:t>  </a:t>
            </a:r>
            <a:r>
              <a:rPr lang="en-US" sz="3000">
                <a:solidFill>
                  <a:srgbClr val="CC3300"/>
                </a:solidFill>
                <a:latin typeface="VNI-Times" pitchFamily="2" charset="0"/>
              </a:rPr>
              <a:t>(cao, thaúng, xanh toát,…)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2" descr="hinh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57150"/>
            <a:ext cx="5410200" cy="3886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5" name="Text Box 3"/>
          <p:cNvSpPr txBox="1">
            <a:spLocks noChangeArrowheads="1"/>
          </p:cNvSpPr>
          <p:nvPr/>
        </p:nvSpPr>
        <p:spPr bwMode="auto">
          <a:xfrm rot="10823792" flipV="1">
            <a:off x="-73025" y="3977552"/>
            <a:ext cx="48593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VNI-Times" pitchFamily="2" charset="0"/>
              </a:rPr>
              <a:t>Em beù </a:t>
            </a:r>
            <a:r>
              <a:rPr lang="en-US" sz="4000">
                <a:solidFill>
                  <a:srgbClr val="0000FF"/>
                </a:solidFill>
                <a:latin typeface="VNI-Times" pitchFamily="2" charset="0"/>
              </a:rPr>
              <a:t>raát xinh</a:t>
            </a:r>
            <a:r>
              <a:rPr lang="en-US" sz="4000">
                <a:latin typeface="VNI-Times" pitchFamily="2" charset="0"/>
              </a:rPr>
              <a:t>.</a:t>
            </a:r>
            <a:endParaRPr lang="en-US" sz="4000">
              <a:solidFill>
                <a:srgbClr val="FF00FF"/>
              </a:solidFill>
              <a:latin typeface="VNI-Times" pitchFamily="2" charset="0"/>
            </a:endParaRPr>
          </a:p>
        </p:txBody>
      </p:sp>
      <p:pic>
        <p:nvPicPr>
          <p:cNvPr id="30724" name="Picture 2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33363" y="4110038"/>
            <a:ext cx="8001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2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15486" y="-319286"/>
            <a:ext cx="748904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3"/>
          <p:cNvSpPr txBox="1">
            <a:spLocks noChangeArrowheads="1"/>
          </p:cNvSpPr>
          <p:nvPr/>
        </p:nvSpPr>
        <p:spPr bwMode="auto">
          <a:xfrm rot="10823792" flipV="1">
            <a:off x="4205289" y="4510952"/>
            <a:ext cx="48593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VNI-Times" pitchFamily="2" charset="0"/>
              </a:rPr>
              <a:t>Em beù </a:t>
            </a:r>
            <a:r>
              <a:rPr lang="en-US" sz="4000">
                <a:solidFill>
                  <a:srgbClr val="0000FF"/>
                </a:solidFill>
                <a:latin typeface="VNI-Times" pitchFamily="2" charset="0"/>
              </a:rPr>
              <a:t>raát dễ thương</a:t>
            </a:r>
            <a:r>
              <a:rPr lang="en-US" sz="4000">
                <a:latin typeface="VNI-Times" pitchFamily="2" charset="0"/>
              </a:rPr>
              <a:t>.</a:t>
            </a:r>
            <a:endParaRPr lang="en-US" sz="4000">
              <a:solidFill>
                <a:srgbClr val="FF00FF"/>
              </a:solidFill>
              <a:latin typeface="VNI-Times" pitchFamily="2" charset="0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 rot="10823792" flipV="1">
            <a:off x="3595689" y="4039465"/>
            <a:ext cx="48593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VNI-Times" pitchFamily="2" charset="0"/>
              </a:rPr>
              <a:t>Em beù </a:t>
            </a:r>
            <a:r>
              <a:rPr lang="en-US" sz="4000">
                <a:solidFill>
                  <a:srgbClr val="0000FF"/>
                </a:solidFill>
                <a:latin typeface="VNI-Times" pitchFamily="2" charset="0"/>
              </a:rPr>
              <a:t>raát đẹp</a:t>
            </a:r>
            <a:r>
              <a:rPr lang="en-US" sz="4000">
                <a:latin typeface="VNI-Times" pitchFamily="2" charset="0"/>
              </a:rPr>
              <a:t>.</a:t>
            </a:r>
            <a:endParaRPr lang="en-US" sz="4000">
              <a:solidFill>
                <a:srgbClr val="FF00FF"/>
              </a:solidFill>
              <a:latin typeface="VNI-Times" pitchFamily="2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-76200" y="4019550"/>
            <a:ext cx="51181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VNI-Times" pitchFamily="2" charset="0"/>
              </a:rPr>
              <a:t>Con voi raát </a:t>
            </a:r>
            <a:r>
              <a:rPr lang="en-US" sz="4000">
                <a:solidFill>
                  <a:srgbClr val="FF3300"/>
                </a:solidFill>
                <a:latin typeface="VNI-Times" pitchFamily="2" charset="0"/>
              </a:rPr>
              <a:t>khoeû</a:t>
            </a:r>
            <a:r>
              <a:rPr lang="en-US" sz="4000">
                <a:latin typeface="VNI-Times" pitchFamily="2" charset="0"/>
              </a:rPr>
              <a:t>.</a:t>
            </a:r>
            <a:r>
              <a:rPr lang="en-US" sz="4000">
                <a:solidFill>
                  <a:srgbClr val="FF00FF"/>
                </a:solidFill>
                <a:latin typeface="VNI-Times" pitchFamily="2" charset="0"/>
              </a:rPr>
              <a:t> </a:t>
            </a:r>
          </a:p>
        </p:txBody>
      </p:sp>
      <p:pic>
        <p:nvPicPr>
          <p:cNvPr id="11270" name="Picture 11" descr="DSC034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-28575"/>
            <a:ext cx="716280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-393700" y="4476750"/>
            <a:ext cx="51181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VNI-Times" pitchFamily="2" charset="0"/>
              </a:rPr>
              <a:t>Con voi raát</a:t>
            </a:r>
            <a:r>
              <a:rPr lang="en-US" sz="4000">
                <a:solidFill>
                  <a:srgbClr val="FF3300"/>
                </a:solidFill>
                <a:latin typeface="VNI-Times" pitchFamily="2" charset="0"/>
              </a:rPr>
              <a:t> to</a:t>
            </a:r>
            <a:r>
              <a:rPr lang="en-US" sz="4000">
                <a:latin typeface="VNI-Times" pitchFamily="2" charset="0"/>
              </a:rPr>
              <a:t>.</a:t>
            </a:r>
            <a:r>
              <a:rPr lang="en-US" sz="4000">
                <a:solidFill>
                  <a:srgbClr val="FF00FF"/>
                </a:solidFill>
                <a:latin typeface="VNI-Times" pitchFamily="2" charset="0"/>
              </a:rPr>
              <a:t> 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254500" y="4073664"/>
            <a:ext cx="51181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VNI-Times" pitchFamily="2" charset="0"/>
              </a:rPr>
              <a:t>Con voi rất</a:t>
            </a:r>
            <a:r>
              <a:rPr lang="en-US" sz="400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4000">
                <a:solidFill>
                  <a:srgbClr val="FF3300"/>
                </a:solidFill>
                <a:latin typeface="VNI-Times" pitchFamily="2" charset="0"/>
              </a:rPr>
              <a:t>chăm chỉ</a:t>
            </a:r>
            <a:r>
              <a:rPr lang="en-US" sz="4000">
                <a:latin typeface="VNI-Times" pitchFamily="2" charset="0"/>
              </a:rPr>
              <a:t>.</a:t>
            </a:r>
            <a:r>
              <a:rPr lang="en-US" sz="4000">
                <a:solidFill>
                  <a:srgbClr val="FF00FF"/>
                </a:solidFill>
                <a:latin typeface="VNI-Times" pitchFamily="2" charset="0"/>
              </a:rPr>
              <a:t> 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11" descr="DSC034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7151"/>
            <a:ext cx="7315200" cy="3926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371600" y="3790950"/>
            <a:ext cx="5943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VNI-Times" pitchFamily="2" charset="0"/>
              </a:rPr>
              <a:t>Nhöõng quyeån vôû raát </a:t>
            </a:r>
            <a:r>
              <a:rPr lang="en-US" sz="4000">
                <a:solidFill>
                  <a:srgbClr val="CC3300"/>
                </a:solidFill>
                <a:latin typeface="VNI-Times" pitchFamily="2" charset="0"/>
              </a:rPr>
              <a:t>ñeïp</a:t>
            </a:r>
            <a:r>
              <a:rPr lang="en-US" sz="4000">
                <a:latin typeface="VNI-Times" pitchFamily="2" charset="0"/>
              </a:rPr>
              <a:t>.</a:t>
            </a:r>
            <a:r>
              <a:rPr lang="en-US" sz="4000">
                <a:solidFill>
                  <a:srgbClr val="FF00FF"/>
                </a:solidFill>
                <a:latin typeface="VNI-Times" pitchFamily="2" charset="0"/>
              </a:rPr>
              <a:t> </a:t>
            </a:r>
          </a:p>
        </p:txBody>
      </p:sp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1371600" y="4498182"/>
            <a:ext cx="5943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00FF"/>
                </a:solidFill>
                <a:latin typeface="VNI-Times" pitchFamily="2" charset="0"/>
              </a:rPr>
              <a:t> 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054100" y="4305300"/>
            <a:ext cx="62611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00FF"/>
                </a:solidFill>
                <a:latin typeface="VNI-Times" pitchFamily="2" charset="0"/>
              </a:rPr>
              <a:t>   </a:t>
            </a:r>
            <a:r>
              <a:rPr lang="en-US" sz="4000">
                <a:latin typeface="VNI-Times" pitchFamily="2" charset="0"/>
              </a:rPr>
              <a:t>Những quyển vở </a:t>
            </a:r>
            <a:r>
              <a:rPr lang="en-US" sz="4000">
                <a:solidFill>
                  <a:srgbClr val="FF3300"/>
                </a:solidFill>
                <a:latin typeface="VNI-Times" pitchFamily="2" charset="0"/>
              </a:rPr>
              <a:t>xinh xắn</a:t>
            </a:r>
            <a:r>
              <a:rPr lang="en-US" sz="4000">
                <a:latin typeface="VNI-Times" pitchFamily="2" charset="0"/>
              </a:rPr>
              <a:t>.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533400" y="3640931"/>
            <a:ext cx="807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latin typeface="VNI-Times" pitchFamily="2" charset="0"/>
              </a:rPr>
              <a:t>Nhöõng caây cau raát </a:t>
            </a:r>
            <a:r>
              <a:rPr lang="en-US" sz="3200" b="1">
                <a:solidFill>
                  <a:srgbClr val="FF0000"/>
                </a:solidFill>
                <a:latin typeface="VNI-Times" pitchFamily="2" charset="0"/>
              </a:rPr>
              <a:t>cao</a:t>
            </a:r>
            <a:r>
              <a:rPr lang="en-US" sz="3200" b="1">
                <a:latin typeface="VNI-Times" pitchFamily="2" charset="0"/>
              </a:rPr>
              <a:t>.</a:t>
            </a:r>
          </a:p>
        </p:txBody>
      </p:sp>
      <p:pic>
        <p:nvPicPr>
          <p:cNvPr id="13318" name="Picture 11" descr="DSC034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72629"/>
            <a:ext cx="6457950" cy="356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85800" y="4114800"/>
            <a:ext cx="807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latin typeface="VNI-Times" pitchFamily="2" charset="0"/>
              </a:rPr>
              <a:t>Nhöõng caây cau raát </a:t>
            </a:r>
            <a:r>
              <a:rPr lang="en-US" sz="3200" b="1">
                <a:solidFill>
                  <a:srgbClr val="FF0000"/>
                </a:solidFill>
                <a:latin typeface="VNI-Times" pitchFamily="2" charset="0"/>
              </a:rPr>
              <a:t>thẳng</a:t>
            </a:r>
            <a:r>
              <a:rPr lang="en-US" sz="3200" b="1">
                <a:latin typeface="VNI-Times" pitchFamily="2" charset="0"/>
              </a:rPr>
              <a:t>.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33400" y="4591050"/>
            <a:ext cx="807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latin typeface="VNI-Times" pitchFamily="2" charset="0"/>
              </a:rPr>
              <a:t>Nhöõng caây cau </a:t>
            </a:r>
            <a:r>
              <a:rPr lang="en-US" sz="3200" b="1">
                <a:solidFill>
                  <a:srgbClr val="FF0000"/>
                </a:solidFill>
                <a:latin typeface="VNI-Times" pitchFamily="2" charset="0"/>
              </a:rPr>
              <a:t>xanh tốt</a:t>
            </a:r>
            <a:r>
              <a:rPr lang="en-US" sz="3200" b="1">
                <a:latin typeface="VNI-Times" pitchFamily="2" charset="0"/>
              </a:rPr>
              <a:t>.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533400" y="1657350"/>
            <a:ext cx="7696200" cy="281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dirty="0" err="1">
                <a:latin typeface="VNI-Times" pitchFamily="2" charset="0"/>
              </a:rPr>
              <a:t>Caùc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từ</a:t>
            </a:r>
            <a:r>
              <a:rPr lang="en-US" sz="3200" dirty="0">
                <a:latin typeface="VNI-Times" pitchFamily="2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VNI-Times" pitchFamily="2" charset="0"/>
              </a:rPr>
              <a:t>xinh</a:t>
            </a:r>
            <a:r>
              <a:rPr lang="en-US" sz="3200" dirty="0">
                <a:solidFill>
                  <a:srgbClr val="FF0000"/>
                </a:solidFill>
                <a:latin typeface="VNI-Times" pitchFamily="2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VNI-Times" pitchFamily="2" charset="0"/>
              </a:rPr>
              <a:t>ñeïp</a:t>
            </a:r>
            <a:r>
              <a:rPr lang="en-US" sz="3200" dirty="0">
                <a:solidFill>
                  <a:srgbClr val="FF0000"/>
                </a:solidFill>
                <a:latin typeface="VNI-Times" pitchFamily="2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VNI-Times" pitchFamily="2" charset="0"/>
              </a:rPr>
              <a:t>deã</a:t>
            </a:r>
            <a:r>
              <a:rPr lang="en-US" sz="3200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VNI-Times" pitchFamily="2" charset="0"/>
              </a:rPr>
              <a:t>thöông</a:t>
            </a:r>
            <a:r>
              <a:rPr lang="en-US" sz="3200" dirty="0">
                <a:solidFill>
                  <a:srgbClr val="FF0000"/>
                </a:solidFill>
                <a:latin typeface="VNI-Times" pitchFamily="2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VNI-Times" pitchFamily="2" charset="0"/>
              </a:rPr>
              <a:t>khoûe</a:t>
            </a:r>
            <a:r>
              <a:rPr lang="en-US" sz="3200" dirty="0">
                <a:solidFill>
                  <a:srgbClr val="FF0000"/>
                </a:solidFill>
                <a:latin typeface="VNI-Times" pitchFamily="2" charset="0"/>
              </a:rPr>
              <a:t>, to, </a:t>
            </a:r>
            <a:r>
              <a:rPr lang="en-US" sz="3200" dirty="0" err="1">
                <a:solidFill>
                  <a:srgbClr val="FF0000"/>
                </a:solidFill>
                <a:latin typeface="VNI-Times" pitchFamily="2" charset="0"/>
              </a:rPr>
              <a:t>chaêm</a:t>
            </a:r>
            <a:r>
              <a:rPr lang="en-US" sz="3200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VNI-Times" pitchFamily="2" charset="0"/>
              </a:rPr>
              <a:t>chæ</a:t>
            </a:r>
            <a:r>
              <a:rPr lang="en-US" sz="3200" dirty="0">
                <a:solidFill>
                  <a:srgbClr val="FF0000"/>
                </a:solidFill>
                <a:latin typeface="VNI-Times" pitchFamily="2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VNI-Times" pitchFamily="2" charset="0"/>
              </a:rPr>
              <a:t>xinh</a:t>
            </a:r>
            <a:r>
              <a:rPr lang="en-US" sz="3200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VNI-Times" pitchFamily="2" charset="0"/>
              </a:rPr>
              <a:t>xaén</a:t>
            </a:r>
            <a:r>
              <a:rPr lang="en-US" sz="3200" dirty="0">
                <a:solidFill>
                  <a:srgbClr val="FF0000"/>
                </a:solidFill>
                <a:latin typeface="VNI-Times" pitchFamily="2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VNI-Times" pitchFamily="2" charset="0"/>
              </a:rPr>
              <a:t>ñeïp</a:t>
            </a:r>
            <a:r>
              <a:rPr lang="en-US" sz="3200" dirty="0">
                <a:solidFill>
                  <a:srgbClr val="FF0000"/>
                </a:solidFill>
                <a:latin typeface="VNI-Times" pitchFamily="2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VNI-Times" pitchFamily="2" charset="0"/>
              </a:rPr>
              <a:t>nhieàu</a:t>
            </a:r>
            <a:r>
              <a:rPr lang="en-US" sz="3200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VNI-Times" pitchFamily="2" charset="0"/>
              </a:rPr>
              <a:t>maøu</a:t>
            </a:r>
            <a:r>
              <a:rPr lang="en-US" sz="3200" dirty="0">
                <a:solidFill>
                  <a:srgbClr val="FF0000"/>
                </a:solidFill>
                <a:latin typeface="VNI-Times" pitchFamily="2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VNI-Times" pitchFamily="2" charset="0"/>
              </a:rPr>
              <a:t>cao</a:t>
            </a:r>
            <a:r>
              <a:rPr lang="en-US" sz="3200" dirty="0">
                <a:solidFill>
                  <a:srgbClr val="FF0000"/>
                </a:solidFill>
                <a:latin typeface="VNI-Times" pitchFamily="2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VNI-Times" pitchFamily="2" charset="0"/>
              </a:rPr>
              <a:t>thaúng</a:t>
            </a:r>
            <a:r>
              <a:rPr lang="en-US" sz="3200" dirty="0">
                <a:solidFill>
                  <a:srgbClr val="FF0000"/>
                </a:solidFill>
                <a:latin typeface="VNI-Times" pitchFamily="2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VNI-Times" pitchFamily="2" charset="0"/>
              </a:rPr>
              <a:t>xanh</a:t>
            </a:r>
            <a:r>
              <a:rPr lang="en-US" sz="3200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VNI-Times" pitchFamily="2" charset="0"/>
              </a:rPr>
              <a:t>toát</a:t>
            </a:r>
            <a:r>
              <a:rPr lang="en-US" sz="3200" dirty="0">
                <a:solidFill>
                  <a:srgbClr val="FF0000"/>
                </a:solidFill>
                <a:latin typeface="VNI-Times" pitchFamily="2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VNI-Times" pitchFamily="2" charset="0"/>
              </a:rPr>
              <a:t>v.v</a:t>
            </a:r>
            <a:r>
              <a:rPr lang="en-US" sz="3200" dirty="0">
                <a:solidFill>
                  <a:srgbClr val="FF0000"/>
                </a:solidFill>
                <a:latin typeface="VNI-Times" pitchFamily="2" charset="0"/>
              </a:rPr>
              <a:t>… </a:t>
            </a:r>
            <a:r>
              <a:rPr lang="en-US" sz="3200" dirty="0" err="1">
                <a:solidFill>
                  <a:srgbClr val="FF0000"/>
                </a:solidFill>
                <a:latin typeface="VNI-Times" pitchFamily="2" charset="0"/>
              </a:rPr>
              <a:t>laø</a:t>
            </a:r>
            <a:r>
              <a:rPr lang="en-US" sz="3200" dirty="0">
                <a:solidFill>
                  <a:srgbClr val="FF0000"/>
                </a:solidFill>
                <a:latin typeface="VNI-Times" pitchFamily="2" charset="0"/>
              </a:rPr>
              <a:t>  </a:t>
            </a:r>
          </a:p>
          <a:p>
            <a:pPr algn="ctr" eaLnBrk="0" hangingPunct="0">
              <a:spcBef>
                <a:spcPct val="50000"/>
              </a:spcBef>
              <a:defRPr/>
            </a:pP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NI Times" pitchFamily="2" charset="0"/>
            </a:endParaRPr>
          </a:p>
        </p:txBody>
      </p:sp>
      <p:sp>
        <p:nvSpPr>
          <p:cNvPr id="34819" name="Rectangle 9"/>
          <p:cNvSpPr>
            <a:spLocks noChangeArrowheads="1"/>
          </p:cNvSpPr>
          <p:nvPr/>
        </p:nvSpPr>
        <p:spPr bwMode="auto">
          <a:xfrm>
            <a:off x="4479925" y="2331244"/>
            <a:ext cx="1847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/>
            </a:r>
            <a:br>
              <a:rPr lang="en-US" b="1"/>
            </a:br>
            <a:endParaRPr lang="en-US" b="1"/>
          </a:p>
        </p:txBody>
      </p:sp>
      <p:sp>
        <p:nvSpPr>
          <p:cNvPr id="52235" name="AutoShape 11"/>
          <p:cNvSpPr>
            <a:spLocks noChangeArrowheads="1"/>
          </p:cNvSpPr>
          <p:nvPr/>
        </p:nvSpPr>
        <p:spPr bwMode="auto">
          <a:xfrm>
            <a:off x="914400" y="3124200"/>
            <a:ext cx="7239000" cy="165735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8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Töø</a:t>
            </a:r>
            <a:r>
              <a:rPr lang="en-US" sz="4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chæ</a:t>
            </a:r>
            <a:r>
              <a:rPr lang="en-US" sz="4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ñaëc</a:t>
            </a:r>
            <a:r>
              <a:rPr lang="en-US" sz="4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ñieåm</a:t>
            </a:r>
            <a:endParaRPr lang="en-US" sz="4800" b="1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NI-Times" pitchFamily="2" charset="0"/>
            </a:endParaRPr>
          </a:p>
        </p:txBody>
      </p:sp>
      <p:sp>
        <p:nvSpPr>
          <p:cNvPr id="34822" name="Rectangle 3"/>
          <p:cNvSpPr txBox="1">
            <a:spLocks noChangeArrowheads="1"/>
          </p:cNvSpPr>
          <p:nvPr/>
        </p:nvSpPr>
        <p:spPr bwMode="auto">
          <a:xfrm>
            <a:off x="2286000" y="57150"/>
            <a:ext cx="495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3" name="Rectangle 17"/>
          <p:cNvSpPr>
            <a:spLocks noChangeArrowheads="1"/>
          </p:cNvSpPr>
          <p:nvPr/>
        </p:nvSpPr>
        <p:spPr bwMode="auto">
          <a:xfrm>
            <a:off x="1219200" y="514350"/>
            <a:ext cx="7772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Từ chỉ đặc điểm. Câu kiểu Ai thế nào ?</a:t>
            </a:r>
            <a:endParaRPr lang="en-US" sz="3200" b="1" i="1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/>
      <p:bldP spid="522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 txBox="1">
            <a:spLocks noChangeArrowheads="1"/>
          </p:cNvSpPr>
          <p:nvPr/>
        </p:nvSpPr>
        <p:spPr bwMode="auto">
          <a:xfrm>
            <a:off x="1981200" y="57150"/>
            <a:ext cx="495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Luyện từ và câu</a:t>
            </a:r>
          </a:p>
        </p:txBody>
      </p:sp>
      <p:sp>
        <p:nvSpPr>
          <p:cNvPr id="35844" name="Rectangle 17"/>
          <p:cNvSpPr>
            <a:spLocks noChangeArrowheads="1"/>
          </p:cNvSpPr>
          <p:nvPr/>
        </p:nvSpPr>
        <p:spPr bwMode="auto">
          <a:xfrm>
            <a:off x="1219200" y="514350"/>
            <a:ext cx="7772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Từ chỉ đặc điểm. Câu kiểu Ai thế nào ?</a:t>
            </a:r>
            <a:endParaRPr lang="en-US" sz="3200" b="1" i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5845" name="Rectangle 3"/>
          <p:cNvSpPr txBox="1">
            <a:spLocks noChangeArrowheads="1"/>
          </p:cNvSpPr>
          <p:nvPr/>
        </p:nvSpPr>
        <p:spPr bwMode="auto">
          <a:xfrm>
            <a:off x="0" y="1257300"/>
            <a:ext cx="914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HĐ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2:Tìm những từ chỉ </a:t>
            </a:r>
            <a:r>
              <a:rPr lang="en-US" sz="3200" b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đặc điểm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của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và </a:t>
            </a:r>
            <a:r>
              <a:rPr lang="en-US" sz="32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vật:</a:t>
            </a: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914400" y="2114550"/>
            <a:ext cx="7772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</a:rPr>
              <a:t>a) Đặc điểm về </a:t>
            </a:r>
            <a:r>
              <a:rPr lang="en-US" sz="3200" b="1" u="sng">
                <a:latin typeface="Times New Roman" pitchFamily="18" charset="0"/>
              </a:rPr>
              <a:t>tính tình </a:t>
            </a:r>
            <a:r>
              <a:rPr lang="en-US" sz="3200" b="1">
                <a:latin typeface="Times New Roman" pitchFamily="18" charset="0"/>
              </a:rPr>
              <a:t>của  một người .</a:t>
            </a:r>
            <a:endParaRPr lang="en-US" sz="3200" b="1" i="1">
              <a:latin typeface="Times New Roman" pitchFamily="18" charset="0"/>
            </a:endParaRPr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990600" y="2571750"/>
            <a:ext cx="7772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M:</a:t>
            </a:r>
            <a:r>
              <a:rPr lang="en-US" sz="3200" b="1">
                <a:solidFill>
                  <a:srgbClr val="108D9E"/>
                </a:solidFill>
                <a:latin typeface="Times New Roman" pitchFamily="18" charset="0"/>
              </a:rPr>
              <a:t> </a:t>
            </a:r>
            <a:r>
              <a:rPr lang="en-US" sz="3200" b="1">
                <a:solidFill>
                  <a:srgbClr val="00B0F0"/>
                </a:solidFill>
                <a:latin typeface="Times New Roman" pitchFamily="18" charset="0"/>
              </a:rPr>
              <a:t>tốt, ngoan, hiền,...</a:t>
            </a:r>
            <a:endParaRPr lang="en-US" sz="3200" b="1" i="1">
              <a:solidFill>
                <a:srgbClr val="00B0F0"/>
              </a:solidFill>
              <a:latin typeface="Times New Roman" pitchFamily="18" charset="0"/>
            </a:endParaRP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838200" y="3886200"/>
            <a:ext cx="7772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</a:rPr>
              <a:t>c) Đặc điểm về </a:t>
            </a:r>
            <a:r>
              <a:rPr lang="en-US" sz="3200" b="1" u="sng">
                <a:latin typeface="Times New Roman" pitchFamily="18" charset="0"/>
              </a:rPr>
              <a:t>hình dáng </a:t>
            </a:r>
            <a:r>
              <a:rPr lang="en-US" sz="3200" b="1">
                <a:latin typeface="Times New Roman" pitchFamily="18" charset="0"/>
              </a:rPr>
              <a:t>của người, vật.</a:t>
            </a:r>
            <a:endParaRPr lang="en-US" sz="3200" b="1" i="1">
              <a:latin typeface="Times New Roman" pitchFamily="18" charset="0"/>
            </a:endParaRPr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914400" y="4362450"/>
            <a:ext cx="7772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M:</a:t>
            </a:r>
            <a:r>
              <a:rPr lang="en-US" sz="3200" b="1">
                <a:solidFill>
                  <a:srgbClr val="108D9E"/>
                </a:solidFill>
                <a:latin typeface="Times New Roman" pitchFamily="18" charset="0"/>
              </a:rPr>
              <a:t> </a:t>
            </a:r>
            <a:r>
              <a:rPr lang="en-US" sz="3200" b="1">
                <a:solidFill>
                  <a:srgbClr val="CC00FF"/>
                </a:solidFill>
                <a:latin typeface="Times New Roman" pitchFamily="18" charset="0"/>
              </a:rPr>
              <a:t>cao, tròn, vuông,...</a:t>
            </a:r>
            <a:endParaRPr lang="en-US" sz="3200" b="1" i="1">
              <a:solidFill>
                <a:srgbClr val="CC00FF"/>
              </a:solidFill>
              <a:latin typeface="Times New Roman" pitchFamily="18" charset="0"/>
            </a:endParaRP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838200" y="2990850"/>
            <a:ext cx="7772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</a:rPr>
              <a:t>b) Đặc điểm về </a:t>
            </a:r>
            <a:r>
              <a:rPr lang="en-US" sz="3200" b="1" u="sng">
                <a:latin typeface="Times New Roman" pitchFamily="18" charset="0"/>
              </a:rPr>
              <a:t>màu sắc </a:t>
            </a:r>
            <a:r>
              <a:rPr lang="en-US" sz="3200" b="1">
                <a:latin typeface="Times New Roman" pitchFamily="18" charset="0"/>
              </a:rPr>
              <a:t>của một vật.</a:t>
            </a:r>
            <a:endParaRPr lang="en-US" sz="3200" b="1" i="1">
              <a:latin typeface="Times New Roman" pitchFamily="18" charset="0"/>
            </a:endParaRP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914400" y="3448050"/>
            <a:ext cx="7772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M:</a:t>
            </a:r>
            <a:r>
              <a:rPr lang="en-US" sz="3200" b="1">
                <a:solidFill>
                  <a:srgbClr val="108D9E"/>
                </a:solidFill>
                <a:latin typeface="Times New Roman" pitchFamily="18" charset="0"/>
              </a:rPr>
              <a:t> trắng, xanh, đỏ,...</a:t>
            </a:r>
            <a:endParaRPr lang="en-US" sz="3200" b="1" i="1">
              <a:solidFill>
                <a:srgbClr val="108D9E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1377</TotalTime>
  <Words>1061</Words>
  <Application>Microsoft Office PowerPoint</Application>
  <PresentationFormat>On-screen Show (16:9)</PresentationFormat>
  <Paragraphs>129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Default Design</vt:lpstr>
      <vt:lpstr>Office Theme</vt:lpstr>
      <vt:lpstr>1_Office Theme</vt:lpstr>
      <vt:lpstr>Thứ  năm  ngày 17  tháng 12  năm 2020</vt:lpstr>
      <vt:lpstr>Thứ  năm  ngày 17  tháng 12  năm 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anhnhan</dc:creator>
  <cp:lastModifiedBy>Admin</cp:lastModifiedBy>
  <cp:revision>451</cp:revision>
  <dcterms:created xsi:type="dcterms:W3CDTF">2006-11-15T11:44:49Z</dcterms:created>
  <dcterms:modified xsi:type="dcterms:W3CDTF">2020-12-09T08:01:49Z</dcterms:modified>
</cp:coreProperties>
</file>